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59" r:id="rId5"/>
    <p:sldId id="262" r:id="rId6"/>
    <p:sldId id="261" r:id="rId7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462" y="-102"/>
      </p:cViewPr>
      <p:guideLst>
        <p:guide orient="horz" pos="2160"/>
        <p:guide pos="56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EBB4-D215-43A3-AD90-D30C4E362DC7}" type="datetimeFigureOut">
              <a:rPr lang="de-DE" smtClean="0"/>
              <a:pPr/>
              <a:t>13.06.2014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7CCC-CED5-47D3-9B08-787752A04F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EBB4-D215-43A3-AD90-D30C4E362DC7}" type="datetimeFigureOut">
              <a:rPr lang="de-DE" smtClean="0"/>
              <a:pPr/>
              <a:t>13.06.2014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7CCC-CED5-47D3-9B08-787752A04F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EBB4-D215-43A3-AD90-D30C4E362DC7}" type="datetimeFigureOut">
              <a:rPr lang="de-DE" smtClean="0"/>
              <a:pPr/>
              <a:t>13.06.2014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7CCC-CED5-47D3-9B08-787752A04F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EBB4-D215-43A3-AD90-D30C4E362DC7}" type="datetimeFigureOut">
              <a:rPr lang="de-DE" smtClean="0"/>
              <a:pPr/>
              <a:t>13.06.2014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7CCC-CED5-47D3-9B08-787752A04F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EBB4-D215-43A3-AD90-D30C4E362DC7}" type="datetimeFigureOut">
              <a:rPr lang="de-DE" smtClean="0"/>
              <a:pPr/>
              <a:t>13.06.2014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7CCC-CED5-47D3-9B08-787752A04F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EBB4-D215-43A3-AD90-D30C4E362DC7}" type="datetimeFigureOut">
              <a:rPr lang="de-DE" smtClean="0"/>
              <a:pPr/>
              <a:t>13.06.2014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7CCC-CED5-47D3-9B08-787752A04F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EBB4-D215-43A3-AD90-D30C4E362DC7}" type="datetimeFigureOut">
              <a:rPr lang="de-DE" smtClean="0"/>
              <a:pPr/>
              <a:t>13.06.2014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7CCC-CED5-47D3-9B08-787752A04F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EBB4-D215-43A3-AD90-D30C4E362DC7}" type="datetimeFigureOut">
              <a:rPr lang="de-DE" smtClean="0"/>
              <a:pPr/>
              <a:t>13.06.2014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7CCC-CED5-47D3-9B08-787752A04F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EBB4-D215-43A3-AD90-D30C4E362DC7}" type="datetimeFigureOut">
              <a:rPr lang="de-DE" smtClean="0"/>
              <a:pPr/>
              <a:t>13.06.2014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7CCC-CED5-47D3-9B08-787752A04F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EBB4-D215-43A3-AD90-D30C4E362DC7}" type="datetimeFigureOut">
              <a:rPr lang="de-DE" smtClean="0"/>
              <a:pPr/>
              <a:t>13.06.2014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7CCC-CED5-47D3-9B08-787752A04F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EBB4-D215-43A3-AD90-D30C4E362DC7}" type="datetimeFigureOut">
              <a:rPr lang="de-DE" smtClean="0"/>
              <a:pPr/>
              <a:t>13.06.2014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7CCC-CED5-47D3-9B08-787752A04F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BEBB4-D215-43A3-AD90-D30C4E362DC7}" type="datetimeFigureOut">
              <a:rPr lang="de-DE" smtClean="0"/>
              <a:pPr/>
              <a:t>13.06.2014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47CCC-CED5-47D3-9B08-787752A04F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The Aral </a:t>
            </a:r>
            <a:r>
              <a:rPr lang="de-DE" dirty="0" err="1" smtClean="0"/>
              <a:t>Sea</a:t>
            </a:r>
            <a:r>
              <a:rPr lang="de-DE" dirty="0" smtClean="0"/>
              <a:t> Syndrome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An environmental </a:t>
            </a:r>
            <a:r>
              <a:rPr lang="en-GB" dirty="0" smtClean="0">
                <a:solidFill>
                  <a:schemeClr val="tx1"/>
                </a:solidFill>
              </a:rPr>
              <a:t>disaster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936104"/>
          </a:xfrm>
        </p:spPr>
        <p:txBody>
          <a:bodyPr>
            <a:noAutofit/>
          </a:bodyPr>
          <a:lstStyle/>
          <a:p>
            <a:r>
              <a:rPr lang="en-US" sz="3600" dirty="0" smtClean="0"/>
              <a:t>Reasons for and effects of the Aral Sea disaster </a:t>
            </a:r>
            <a:endParaRPr lang="en-US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85720" y="1571612"/>
            <a:ext cx="8229600" cy="45259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GB" sz="4000" b="1" dirty="0" smtClean="0"/>
              <a:t>	Task:</a:t>
            </a:r>
          </a:p>
          <a:p>
            <a:pPr>
              <a:buNone/>
            </a:pPr>
            <a:r>
              <a:rPr lang="en-GB" sz="4000" b="1" dirty="0" smtClean="0"/>
              <a:t>	</a:t>
            </a:r>
            <a:r>
              <a:rPr lang="en-GB" sz="4000" dirty="0" smtClean="0"/>
              <a:t>After reading the text/ watching the film fill in the flow chart. Use the following terms and phrases.</a:t>
            </a:r>
          </a:p>
          <a:p>
            <a:endParaRPr lang="de-DE" dirty="0" smtClean="0"/>
          </a:p>
          <a:p>
            <a:pPr>
              <a:buNone/>
            </a:pPr>
            <a:r>
              <a:rPr lang="en-GB" sz="1800" dirty="0" smtClean="0"/>
              <a:t>	</a:t>
            </a:r>
            <a:r>
              <a:rPr lang="en-GB" sz="3800" dirty="0" smtClean="0"/>
              <a:t>Amu Darya and </a:t>
            </a:r>
            <a:r>
              <a:rPr lang="en-GB" sz="3800" dirty="0" err="1" smtClean="0"/>
              <a:t>Syr</a:t>
            </a:r>
            <a:r>
              <a:rPr lang="en-GB" sz="3800" dirty="0" smtClean="0"/>
              <a:t> Darya do not reach the lake anymore, seep away in the desert  -  canals from inlets for irrigation projects – climate change → more continental - decline of the fish-processing industry</a:t>
            </a:r>
            <a:r>
              <a:rPr lang="en-GB" sz="3800" dirty="0" smtClean="0">
                <a:latin typeface="+mj-lt"/>
                <a:cs typeface="Arial" pitchFamily="34" charset="0"/>
              </a:rPr>
              <a:t>, abandoned factories </a:t>
            </a:r>
            <a:r>
              <a:rPr lang="en-GB" sz="3800" dirty="0" smtClean="0"/>
              <a:t>– desertification</a:t>
            </a:r>
            <a:r>
              <a:rPr lang="de-DE" sz="3800" dirty="0" smtClean="0"/>
              <a:t> -  </a:t>
            </a:r>
            <a:r>
              <a:rPr lang="en-GB" sz="3800" dirty="0" smtClean="0"/>
              <a:t>desiccation of the lake - diseases like cancer, typhus, anaemia, miscarriage – evaporation from canals and reservoirs - high need of water – growth of cities -  growth of </a:t>
            </a:r>
            <a:r>
              <a:rPr lang="en-GB" sz="3800" b="1" dirty="0" smtClean="0"/>
              <a:t>cotton</a:t>
            </a:r>
            <a:r>
              <a:rPr lang="en-GB" sz="3800" dirty="0" smtClean="0"/>
              <a:t> and rice - high infant mortality rate, birth defects - loss of jobs -  </a:t>
            </a:r>
            <a:r>
              <a:rPr lang="en-US" sz="3800" dirty="0" smtClean="0"/>
              <a:t>migration </a:t>
            </a:r>
            <a:r>
              <a:rPr lang="de-DE" sz="3800" dirty="0" smtClean="0"/>
              <a:t> - </a:t>
            </a:r>
            <a:r>
              <a:rPr lang="en-GB" sz="3800" dirty="0" smtClean="0"/>
              <a:t>no more fish - pollution of land and water – </a:t>
            </a:r>
            <a:r>
              <a:rPr lang="de-DE" sz="3800" dirty="0" err="1" smtClean="0"/>
              <a:t>salinization</a:t>
            </a:r>
            <a:r>
              <a:rPr lang="de-DE" sz="3800" dirty="0" smtClean="0"/>
              <a:t> - </a:t>
            </a:r>
            <a:r>
              <a:rPr lang="en-GB" sz="3800" dirty="0" smtClean="0"/>
              <a:t>use of fertilizers and </a:t>
            </a:r>
            <a:r>
              <a:rPr lang="en-US" sz="3800" dirty="0" smtClean="0"/>
              <a:t>pesticides -  </a:t>
            </a:r>
            <a:r>
              <a:rPr lang="en-GB" sz="3800" dirty="0" smtClean="0"/>
              <a:t>waste of water, leaking water pipes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GB" sz="1800" dirty="0" smtClean="0"/>
          </a:p>
          <a:p>
            <a:pPr>
              <a:buNone/>
            </a:pPr>
            <a:endParaRPr lang="en-GB" sz="1800" dirty="0" smtClean="0"/>
          </a:p>
          <a:p>
            <a:pPr>
              <a:buNone/>
            </a:pPr>
            <a:endParaRPr lang="en-GB" sz="1800" dirty="0" smtClean="0"/>
          </a:p>
          <a:p>
            <a:pPr>
              <a:buNone/>
            </a:pPr>
            <a:endParaRPr lang="en-GB" sz="1800" dirty="0" smtClean="0"/>
          </a:p>
          <a:p>
            <a:pPr>
              <a:buNone/>
            </a:pPr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pPr>
              <a:buNone/>
            </a:pP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mit Pfeil 1"/>
          <p:cNvCxnSpPr>
            <a:endCxn id="12" idx="1"/>
          </p:cNvCxnSpPr>
          <p:nvPr/>
        </p:nvCxnSpPr>
        <p:spPr>
          <a:xfrm>
            <a:off x="4572000" y="571480"/>
            <a:ext cx="2143140" cy="3989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 Verbindung mit Pfeil 2"/>
          <p:cNvCxnSpPr>
            <a:stCxn id="12" idx="2"/>
          </p:cNvCxnSpPr>
          <p:nvPr/>
        </p:nvCxnSpPr>
        <p:spPr>
          <a:xfrm flipH="1">
            <a:off x="7786712" y="1155126"/>
            <a:ext cx="17098" cy="27025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142844" y="1714488"/>
            <a:ext cx="2556948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Textfeld 4"/>
          <p:cNvSpPr txBox="1"/>
          <p:nvPr/>
        </p:nvSpPr>
        <p:spPr>
          <a:xfrm>
            <a:off x="785786" y="2714620"/>
            <a:ext cx="7386614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feld 5"/>
          <p:cNvSpPr txBox="1"/>
          <p:nvPr/>
        </p:nvSpPr>
        <p:spPr>
          <a:xfrm>
            <a:off x="3210409" y="214290"/>
            <a:ext cx="2657735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" name="Textfeld 6"/>
          <p:cNvSpPr txBox="1"/>
          <p:nvPr/>
        </p:nvSpPr>
        <p:spPr>
          <a:xfrm>
            <a:off x="3582370" y="928670"/>
            <a:ext cx="1997742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feld 7"/>
          <p:cNvSpPr txBox="1"/>
          <p:nvPr/>
        </p:nvSpPr>
        <p:spPr>
          <a:xfrm>
            <a:off x="3203848" y="1700808"/>
            <a:ext cx="2736304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cxnSp>
        <p:nvCxnSpPr>
          <p:cNvPr id="9" name="Gerade Verbindung mit Pfeil 8"/>
          <p:cNvCxnSpPr/>
          <p:nvPr/>
        </p:nvCxnSpPr>
        <p:spPr>
          <a:xfrm rot="5400000">
            <a:off x="4392611" y="749281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142844" y="4857760"/>
            <a:ext cx="2772972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1" name="Textfeld 10"/>
          <p:cNvSpPr txBox="1"/>
          <p:nvPr/>
        </p:nvSpPr>
        <p:spPr>
          <a:xfrm>
            <a:off x="3214678" y="3429000"/>
            <a:ext cx="2653466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feld 11"/>
          <p:cNvSpPr txBox="1"/>
          <p:nvPr/>
        </p:nvSpPr>
        <p:spPr>
          <a:xfrm>
            <a:off x="6715140" y="785794"/>
            <a:ext cx="217734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feld 12"/>
          <p:cNvSpPr txBox="1"/>
          <p:nvPr/>
        </p:nvSpPr>
        <p:spPr>
          <a:xfrm>
            <a:off x="1462362" y="4214818"/>
            <a:ext cx="1453454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4" name="Textfeld 13"/>
          <p:cNvSpPr txBox="1"/>
          <p:nvPr/>
        </p:nvSpPr>
        <p:spPr>
          <a:xfrm>
            <a:off x="6072198" y="3857628"/>
            <a:ext cx="2799493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5" name="Textfeld 14"/>
          <p:cNvSpPr txBox="1"/>
          <p:nvPr/>
        </p:nvSpPr>
        <p:spPr>
          <a:xfrm>
            <a:off x="3765946" y="4143380"/>
            <a:ext cx="167015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6000760" y="4572008"/>
            <a:ext cx="289172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extfeld 16"/>
          <p:cNvSpPr txBox="1"/>
          <p:nvPr/>
        </p:nvSpPr>
        <p:spPr>
          <a:xfrm>
            <a:off x="6197872" y="5572140"/>
            <a:ext cx="2694608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8" name="Textfeld 17"/>
          <p:cNvSpPr txBox="1"/>
          <p:nvPr/>
        </p:nvSpPr>
        <p:spPr>
          <a:xfrm>
            <a:off x="1428728" y="5702874"/>
            <a:ext cx="1271064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9" name="Textfeld 18"/>
          <p:cNvSpPr txBox="1"/>
          <p:nvPr/>
        </p:nvSpPr>
        <p:spPr>
          <a:xfrm>
            <a:off x="4027844" y="6286520"/>
            <a:ext cx="112022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3203848" y="4941168"/>
            <a:ext cx="1296144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cxnSp>
        <p:nvCxnSpPr>
          <p:cNvPr id="21" name="Gerade Verbindung mit Pfeil 20"/>
          <p:cNvCxnSpPr/>
          <p:nvPr/>
        </p:nvCxnSpPr>
        <p:spPr>
          <a:xfrm flipH="1">
            <a:off x="1835696" y="1268760"/>
            <a:ext cx="172819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>
            <a:stCxn id="7" idx="2"/>
          </p:cNvCxnSpPr>
          <p:nvPr/>
        </p:nvCxnSpPr>
        <p:spPr>
          <a:xfrm flipH="1">
            <a:off x="4571207" y="1298002"/>
            <a:ext cx="10034" cy="417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>
            <a:off x="1475656" y="2060848"/>
            <a:ext cx="23716" cy="6545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>
            <a:stCxn id="8" idx="2"/>
          </p:cNvCxnSpPr>
          <p:nvPr/>
        </p:nvCxnSpPr>
        <p:spPr>
          <a:xfrm flipH="1">
            <a:off x="4571206" y="2070140"/>
            <a:ext cx="794" cy="6444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4571206" y="3068960"/>
            <a:ext cx="794" cy="3608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>
            <a:endCxn id="15" idx="0"/>
          </p:cNvCxnSpPr>
          <p:nvPr/>
        </p:nvCxnSpPr>
        <p:spPr>
          <a:xfrm>
            <a:off x="4572794" y="3786984"/>
            <a:ext cx="28227" cy="3563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>
            <a:stCxn id="15" idx="2"/>
          </p:cNvCxnSpPr>
          <p:nvPr/>
        </p:nvCxnSpPr>
        <p:spPr>
          <a:xfrm flipH="1">
            <a:off x="3995937" y="4512712"/>
            <a:ext cx="605084" cy="4284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/>
          <p:cNvCxnSpPr/>
          <p:nvPr/>
        </p:nvCxnSpPr>
        <p:spPr>
          <a:xfrm rot="10800000" flipV="1">
            <a:off x="2214546" y="3786190"/>
            <a:ext cx="1071570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/>
          <p:cNvCxnSpPr/>
          <p:nvPr/>
        </p:nvCxnSpPr>
        <p:spPr>
          <a:xfrm rot="5400000">
            <a:off x="2072464" y="4714884"/>
            <a:ext cx="284958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>
            <a:endCxn id="18" idx="0"/>
          </p:cNvCxnSpPr>
          <p:nvPr/>
        </p:nvCxnSpPr>
        <p:spPr>
          <a:xfrm flipH="1">
            <a:off x="2064260" y="5488561"/>
            <a:ext cx="7412" cy="214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 rot="5400000">
            <a:off x="7608115" y="439341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/>
          <p:nvPr/>
        </p:nvCxnSpPr>
        <p:spPr>
          <a:xfrm>
            <a:off x="7812360" y="4941168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/>
          <p:cNvCxnSpPr>
            <a:stCxn id="18" idx="3"/>
            <a:endCxn id="19" idx="1"/>
          </p:cNvCxnSpPr>
          <p:nvPr/>
        </p:nvCxnSpPr>
        <p:spPr>
          <a:xfrm>
            <a:off x="2699792" y="5887540"/>
            <a:ext cx="1328052" cy="5836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>
            <a:stCxn id="17" idx="1"/>
          </p:cNvCxnSpPr>
          <p:nvPr/>
        </p:nvCxnSpPr>
        <p:spPr>
          <a:xfrm flipH="1">
            <a:off x="5143504" y="5756806"/>
            <a:ext cx="1054368" cy="744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/>
          <p:cNvCxnSpPr>
            <a:stCxn id="15" idx="2"/>
            <a:endCxn id="19" idx="0"/>
          </p:cNvCxnSpPr>
          <p:nvPr/>
        </p:nvCxnSpPr>
        <p:spPr>
          <a:xfrm flipH="1">
            <a:off x="4587954" y="4512712"/>
            <a:ext cx="13067" cy="17738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>
            <a:off x="5508104" y="1268760"/>
            <a:ext cx="79208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feld 38"/>
          <p:cNvSpPr txBox="1"/>
          <p:nvPr/>
        </p:nvSpPr>
        <p:spPr>
          <a:xfrm>
            <a:off x="6286512" y="1714488"/>
            <a:ext cx="2606663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1" name="Textfeld 40"/>
          <p:cNvSpPr txBox="1"/>
          <p:nvPr/>
        </p:nvSpPr>
        <p:spPr>
          <a:xfrm>
            <a:off x="4644008" y="4941168"/>
            <a:ext cx="1296144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43" name="Gerade Verbindung mit Pfeil 42"/>
          <p:cNvCxnSpPr/>
          <p:nvPr/>
        </p:nvCxnSpPr>
        <p:spPr>
          <a:xfrm>
            <a:off x="4572000" y="4509120"/>
            <a:ext cx="72008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feld 52"/>
          <p:cNvSpPr txBox="1"/>
          <p:nvPr/>
        </p:nvSpPr>
        <p:spPr>
          <a:xfrm>
            <a:off x="179512" y="548680"/>
            <a:ext cx="18002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de-DE" dirty="0" smtClean="0"/>
              <a:t> </a:t>
            </a:r>
            <a:endParaRPr lang="en-GB" dirty="0"/>
          </a:p>
        </p:txBody>
      </p:sp>
      <p:cxnSp>
        <p:nvCxnSpPr>
          <p:cNvPr id="55" name="Gerade Verbindung mit Pfeil 54"/>
          <p:cNvCxnSpPr/>
          <p:nvPr/>
        </p:nvCxnSpPr>
        <p:spPr>
          <a:xfrm>
            <a:off x="1979712" y="908720"/>
            <a:ext cx="1584176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mit Pfeil 1"/>
          <p:cNvCxnSpPr>
            <a:endCxn id="12" idx="1"/>
          </p:cNvCxnSpPr>
          <p:nvPr/>
        </p:nvCxnSpPr>
        <p:spPr>
          <a:xfrm>
            <a:off x="4572000" y="571480"/>
            <a:ext cx="2143140" cy="5374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 Verbindung mit Pfeil 2"/>
          <p:cNvCxnSpPr>
            <a:stCxn id="12" idx="2"/>
          </p:cNvCxnSpPr>
          <p:nvPr/>
        </p:nvCxnSpPr>
        <p:spPr>
          <a:xfrm rot="5400000">
            <a:off x="6577938" y="2640898"/>
            <a:ext cx="2425503" cy="79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142844" y="1714488"/>
            <a:ext cx="2357454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en-GB" dirty="0" smtClean="0"/>
              <a:t>Canals from inlets for </a:t>
            </a:r>
          </a:p>
          <a:p>
            <a:r>
              <a:rPr lang="en-GB" dirty="0" smtClean="0"/>
              <a:t>irrigation projects</a:t>
            </a:r>
            <a:endParaRPr lang="en-GB" dirty="0"/>
          </a:p>
        </p:txBody>
      </p:sp>
      <p:sp>
        <p:nvSpPr>
          <p:cNvPr id="5" name="Textfeld 4"/>
          <p:cNvSpPr txBox="1"/>
          <p:nvPr/>
        </p:nvSpPr>
        <p:spPr>
          <a:xfrm>
            <a:off x="785786" y="2714620"/>
            <a:ext cx="7829387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GB" dirty="0" smtClean="0"/>
              <a:t>Amu Darya and </a:t>
            </a:r>
            <a:r>
              <a:rPr lang="en-GB" dirty="0" err="1" smtClean="0"/>
              <a:t>Syr</a:t>
            </a:r>
            <a:r>
              <a:rPr lang="en-GB" dirty="0" smtClean="0"/>
              <a:t> Darya do not reach the lake anymore, seep away in the desert</a:t>
            </a:r>
            <a:endParaRPr lang="en-GB" dirty="0"/>
          </a:p>
        </p:txBody>
      </p:sp>
      <p:sp>
        <p:nvSpPr>
          <p:cNvPr id="6" name="Textfeld 5"/>
          <p:cNvSpPr txBox="1"/>
          <p:nvPr/>
        </p:nvSpPr>
        <p:spPr>
          <a:xfrm>
            <a:off x="3210409" y="214290"/>
            <a:ext cx="2723181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de-DE" dirty="0" smtClean="0"/>
              <a:t> </a:t>
            </a:r>
            <a:r>
              <a:rPr lang="en-GB" dirty="0"/>
              <a:t>G</a:t>
            </a:r>
            <a:r>
              <a:rPr lang="en-GB" dirty="0" smtClean="0"/>
              <a:t>rowth of cotton and rice </a:t>
            </a:r>
            <a:endParaRPr lang="en-GB" dirty="0"/>
          </a:p>
        </p:txBody>
      </p:sp>
      <p:sp>
        <p:nvSpPr>
          <p:cNvPr id="7" name="Textfeld 6"/>
          <p:cNvSpPr txBox="1"/>
          <p:nvPr/>
        </p:nvSpPr>
        <p:spPr>
          <a:xfrm>
            <a:off x="3582370" y="928670"/>
            <a:ext cx="197926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GB" dirty="0" smtClean="0"/>
              <a:t>High need of water</a:t>
            </a:r>
            <a:endParaRPr lang="en-GB" dirty="0"/>
          </a:p>
        </p:txBody>
      </p:sp>
      <p:sp>
        <p:nvSpPr>
          <p:cNvPr id="8" name="Textfeld 7"/>
          <p:cNvSpPr txBox="1"/>
          <p:nvPr/>
        </p:nvSpPr>
        <p:spPr>
          <a:xfrm>
            <a:off x="3224318" y="1714488"/>
            <a:ext cx="2419252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GB" dirty="0" smtClean="0"/>
              <a:t>Waste of water, leaking </a:t>
            </a:r>
          </a:p>
          <a:p>
            <a:r>
              <a:rPr lang="en-GB" dirty="0" smtClean="0"/>
              <a:t>water pipes</a:t>
            </a:r>
            <a:endParaRPr lang="en-GB" dirty="0"/>
          </a:p>
        </p:txBody>
      </p:sp>
      <p:cxnSp>
        <p:nvCxnSpPr>
          <p:cNvPr id="9" name="Gerade Verbindung mit Pfeil 8"/>
          <p:cNvCxnSpPr/>
          <p:nvPr/>
        </p:nvCxnSpPr>
        <p:spPr>
          <a:xfrm rot="5400000">
            <a:off x="4392611" y="749281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142844" y="4857760"/>
            <a:ext cx="3003836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GB" dirty="0" smtClean="0"/>
              <a:t>Decline of the fish-processing </a:t>
            </a:r>
          </a:p>
          <a:p>
            <a:r>
              <a:rPr lang="en-GB" dirty="0" smtClean="0"/>
              <a:t>industry, abandoned factories</a:t>
            </a:r>
            <a:endParaRPr lang="en-GB" dirty="0"/>
          </a:p>
        </p:txBody>
      </p:sp>
      <p:sp>
        <p:nvSpPr>
          <p:cNvPr id="11" name="Textfeld 10"/>
          <p:cNvSpPr txBox="1"/>
          <p:nvPr/>
        </p:nvSpPr>
        <p:spPr>
          <a:xfrm>
            <a:off x="3214678" y="3429000"/>
            <a:ext cx="2301977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GB" dirty="0" smtClean="0"/>
              <a:t>Desiccation of the lake</a:t>
            </a:r>
            <a:endParaRPr lang="en-GB" dirty="0"/>
          </a:p>
        </p:txBody>
      </p:sp>
      <p:sp>
        <p:nvSpPr>
          <p:cNvPr id="12" name="Textfeld 11"/>
          <p:cNvSpPr txBox="1"/>
          <p:nvPr/>
        </p:nvSpPr>
        <p:spPr>
          <a:xfrm>
            <a:off x="6715140" y="785794"/>
            <a:ext cx="2159053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GB" dirty="0" smtClean="0"/>
              <a:t>Use of fertilizers and </a:t>
            </a:r>
          </a:p>
          <a:p>
            <a:r>
              <a:rPr lang="en-US" dirty="0" smtClean="0"/>
              <a:t>pesticides</a:t>
            </a:r>
            <a:endParaRPr lang="en-US" dirty="0"/>
          </a:p>
        </p:txBody>
      </p:sp>
      <p:sp>
        <p:nvSpPr>
          <p:cNvPr id="13" name="Textfeld 12"/>
          <p:cNvSpPr txBox="1"/>
          <p:nvPr/>
        </p:nvSpPr>
        <p:spPr>
          <a:xfrm>
            <a:off x="1462362" y="4214818"/>
            <a:ext cx="1395126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GB" dirty="0" smtClean="0"/>
              <a:t>No more fish</a:t>
            </a:r>
            <a:endParaRPr lang="en-GB" dirty="0"/>
          </a:p>
        </p:txBody>
      </p:sp>
      <p:sp>
        <p:nvSpPr>
          <p:cNvPr id="14" name="Textfeld 13"/>
          <p:cNvSpPr txBox="1"/>
          <p:nvPr/>
        </p:nvSpPr>
        <p:spPr>
          <a:xfrm>
            <a:off x="6072198" y="3857628"/>
            <a:ext cx="2799493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en-GB" dirty="0" smtClean="0"/>
              <a:t>Pollution of land and water</a:t>
            </a:r>
            <a:endParaRPr lang="en-GB" dirty="0"/>
          </a:p>
        </p:txBody>
      </p:sp>
      <p:sp>
        <p:nvSpPr>
          <p:cNvPr id="15" name="Textfeld 14"/>
          <p:cNvSpPr txBox="1"/>
          <p:nvPr/>
        </p:nvSpPr>
        <p:spPr>
          <a:xfrm>
            <a:off x="3765946" y="4143380"/>
            <a:ext cx="1612108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GB" dirty="0" smtClean="0"/>
              <a:t>Desertification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6000760" y="4572008"/>
            <a:ext cx="2874185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GB" dirty="0" smtClean="0"/>
              <a:t>Diseases like cancer, typhus, </a:t>
            </a:r>
          </a:p>
          <a:p>
            <a:r>
              <a:rPr lang="en-GB" dirty="0" smtClean="0"/>
              <a:t>anaemia, miscarriage</a:t>
            </a:r>
            <a:endParaRPr lang="en-GB" dirty="0"/>
          </a:p>
        </p:txBody>
      </p:sp>
      <p:sp>
        <p:nvSpPr>
          <p:cNvPr id="17" name="Textfeld 16"/>
          <p:cNvSpPr txBox="1"/>
          <p:nvPr/>
        </p:nvSpPr>
        <p:spPr>
          <a:xfrm>
            <a:off x="6197872" y="5572140"/>
            <a:ext cx="2660408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GB" dirty="0" smtClean="0"/>
              <a:t>High infant mortality rate, </a:t>
            </a:r>
          </a:p>
          <a:p>
            <a:r>
              <a:rPr lang="en-GB" dirty="0" smtClean="0"/>
              <a:t>birth defects</a:t>
            </a:r>
            <a:endParaRPr lang="en-GB" dirty="0"/>
          </a:p>
        </p:txBody>
      </p:sp>
      <p:sp>
        <p:nvSpPr>
          <p:cNvPr id="18" name="Textfeld 17"/>
          <p:cNvSpPr txBox="1"/>
          <p:nvPr/>
        </p:nvSpPr>
        <p:spPr>
          <a:xfrm>
            <a:off x="1428728" y="5702874"/>
            <a:ext cx="1268745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GB" dirty="0" smtClean="0"/>
              <a:t>Loss of jobs</a:t>
            </a:r>
            <a:endParaRPr lang="en-GB" dirty="0"/>
          </a:p>
        </p:txBody>
      </p:sp>
      <p:sp>
        <p:nvSpPr>
          <p:cNvPr id="19" name="Textfeld 18"/>
          <p:cNvSpPr txBox="1"/>
          <p:nvPr/>
        </p:nvSpPr>
        <p:spPr>
          <a:xfrm>
            <a:off x="4027844" y="6286520"/>
            <a:ext cx="1101135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de-DE" dirty="0" smtClean="0"/>
              <a:t>Migration</a:t>
            </a:r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3203848" y="4941168"/>
            <a:ext cx="1304011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de-DE" dirty="0" err="1" smtClean="0"/>
              <a:t>Salinization</a:t>
            </a:r>
            <a:r>
              <a:rPr lang="de-DE" dirty="0" smtClean="0"/>
              <a:t> </a:t>
            </a:r>
            <a:endParaRPr lang="de-DE" dirty="0"/>
          </a:p>
        </p:txBody>
      </p:sp>
      <p:cxnSp>
        <p:nvCxnSpPr>
          <p:cNvPr id="21" name="Gerade Verbindung mit Pfeil 20"/>
          <p:cNvCxnSpPr/>
          <p:nvPr/>
        </p:nvCxnSpPr>
        <p:spPr>
          <a:xfrm flipH="1">
            <a:off x="1835696" y="1268760"/>
            <a:ext cx="172819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>
            <a:stCxn id="7" idx="2"/>
          </p:cNvCxnSpPr>
          <p:nvPr/>
        </p:nvCxnSpPr>
        <p:spPr>
          <a:xfrm flipH="1">
            <a:off x="4571206" y="1298002"/>
            <a:ext cx="794" cy="417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rot="5400000">
            <a:off x="1321571" y="253602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 flipH="1">
            <a:off x="4571206" y="2348880"/>
            <a:ext cx="794" cy="3657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rot="5400000">
            <a:off x="4429124" y="328612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>
            <a:endCxn id="15" idx="0"/>
          </p:cNvCxnSpPr>
          <p:nvPr/>
        </p:nvCxnSpPr>
        <p:spPr>
          <a:xfrm flipH="1">
            <a:off x="4572000" y="3786984"/>
            <a:ext cx="794" cy="3563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>
            <a:stCxn id="15" idx="2"/>
          </p:cNvCxnSpPr>
          <p:nvPr/>
        </p:nvCxnSpPr>
        <p:spPr>
          <a:xfrm flipH="1">
            <a:off x="3995936" y="4512712"/>
            <a:ext cx="576064" cy="4284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/>
          <p:cNvCxnSpPr/>
          <p:nvPr/>
        </p:nvCxnSpPr>
        <p:spPr>
          <a:xfrm rot="10800000" flipV="1">
            <a:off x="2214546" y="3786190"/>
            <a:ext cx="1071570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/>
          <p:cNvCxnSpPr/>
          <p:nvPr/>
        </p:nvCxnSpPr>
        <p:spPr>
          <a:xfrm rot="5400000">
            <a:off x="2072464" y="4714884"/>
            <a:ext cx="284958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>
            <a:endCxn id="18" idx="0"/>
          </p:cNvCxnSpPr>
          <p:nvPr/>
        </p:nvCxnSpPr>
        <p:spPr>
          <a:xfrm rot="5400000">
            <a:off x="1960229" y="5591433"/>
            <a:ext cx="214314" cy="85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 rot="5400000">
            <a:off x="7608115" y="439341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/>
          <p:nvPr/>
        </p:nvCxnSpPr>
        <p:spPr>
          <a:xfrm rot="5400000">
            <a:off x="7715272" y="542926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/>
          <p:cNvCxnSpPr>
            <a:stCxn id="18" idx="3"/>
            <a:endCxn id="19" idx="1"/>
          </p:cNvCxnSpPr>
          <p:nvPr/>
        </p:nvCxnSpPr>
        <p:spPr>
          <a:xfrm>
            <a:off x="2697473" y="5887540"/>
            <a:ext cx="1330371" cy="5836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>
            <a:stCxn id="17" idx="1"/>
          </p:cNvCxnSpPr>
          <p:nvPr/>
        </p:nvCxnSpPr>
        <p:spPr>
          <a:xfrm rot="10800000" flipV="1">
            <a:off x="5143504" y="5895306"/>
            <a:ext cx="1054368" cy="6055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/>
          <p:cNvCxnSpPr>
            <a:stCxn id="15" idx="2"/>
            <a:endCxn id="19" idx="0"/>
          </p:cNvCxnSpPr>
          <p:nvPr/>
        </p:nvCxnSpPr>
        <p:spPr>
          <a:xfrm>
            <a:off x="4572000" y="4512712"/>
            <a:ext cx="6412" cy="17738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>
            <a:off x="5508104" y="1268760"/>
            <a:ext cx="93610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feld 38"/>
          <p:cNvSpPr txBox="1"/>
          <p:nvPr/>
        </p:nvSpPr>
        <p:spPr>
          <a:xfrm>
            <a:off x="6286512" y="1714488"/>
            <a:ext cx="2606663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en-GB" dirty="0"/>
              <a:t>E</a:t>
            </a:r>
            <a:r>
              <a:rPr lang="en-GB" dirty="0" smtClean="0"/>
              <a:t>vaporation  from canals and reservoirs</a:t>
            </a:r>
            <a:endParaRPr lang="en-GB" dirty="0"/>
          </a:p>
        </p:txBody>
      </p:sp>
      <p:sp>
        <p:nvSpPr>
          <p:cNvPr id="41" name="Textfeld 40"/>
          <p:cNvSpPr txBox="1"/>
          <p:nvPr/>
        </p:nvSpPr>
        <p:spPr>
          <a:xfrm>
            <a:off x="4572000" y="4941168"/>
            <a:ext cx="1296144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Climate change→ more continental   </a:t>
            </a:r>
            <a:endParaRPr lang="en-US" sz="1400" dirty="0"/>
          </a:p>
        </p:txBody>
      </p:sp>
      <p:cxnSp>
        <p:nvCxnSpPr>
          <p:cNvPr id="43" name="Gerade Verbindung mit Pfeil 42"/>
          <p:cNvCxnSpPr/>
          <p:nvPr/>
        </p:nvCxnSpPr>
        <p:spPr>
          <a:xfrm>
            <a:off x="4572000" y="4509120"/>
            <a:ext cx="72008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feld 52"/>
          <p:cNvSpPr txBox="1"/>
          <p:nvPr/>
        </p:nvSpPr>
        <p:spPr>
          <a:xfrm>
            <a:off x="179512" y="548680"/>
            <a:ext cx="1791516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de-DE" dirty="0" smtClean="0"/>
              <a:t> </a:t>
            </a:r>
            <a:r>
              <a:rPr lang="en-GB" dirty="0"/>
              <a:t>G</a:t>
            </a:r>
            <a:r>
              <a:rPr lang="en-GB" dirty="0" smtClean="0"/>
              <a:t>rowth of cities </a:t>
            </a:r>
            <a:endParaRPr lang="en-GB" dirty="0"/>
          </a:p>
        </p:txBody>
      </p:sp>
      <p:cxnSp>
        <p:nvCxnSpPr>
          <p:cNvPr id="55" name="Gerade Verbindung mit Pfeil 54"/>
          <p:cNvCxnSpPr/>
          <p:nvPr/>
        </p:nvCxnSpPr>
        <p:spPr>
          <a:xfrm>
            <a:off x="1979712" y="908720"/>
            <a:ext cx="1584176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Solutions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	Think of possible measures to solve the problems connected with </a:t>
            </a:r>
            <a:r>
              <a:rPr lang="en-GB" smtClean="0"/>
              <a:t>the desiccation </a:t>
            </a:r>
            <a:r>
              <a:rPr lang="en-GB" dirty="0" smtClean="0"/>
              <a:t>of the Aral Sea.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Solutions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Reduction in growth of cotton and rice → reduction of irrigation</a:t>
            </a:r>
          </a:p>
          <a:p>
            <a:r>
              <a:rPr lang="en-GB" dirty="0" smtClean="0"/>
              <a:t>Reduced use of fertilizers and pesticides</a:t>
            </a:r>
          </a:p>
          <a:p>
            <a:r>
              <a:rPr lang="en-GB" dirty="0" smtClean="0"/>
              <a:t>Modernization and repair of irrigation channels</a:t>
            </a:r>
          </a:p>
          <a:p>
            <a:r>
              <a:rPr lang="en-GB" dirty="0" smtClean="0"/>
              <a:t>Planting of </a:t>
            </a:r>
            <a:r>
              <a:rPr lang="en-GB" dirty="0" err="1" smtClean="0"/>
              <a:t>saxaul</a:t>
            </a:r>
            <a:r>
              <a:rPr lang="en-GB" dirty="0" smtClean="0"/>
              <a:t> to reduce soil erosion and dust storms</a:t>
            </a:r>
          </a:p>
          <a:p>
            <a:r>
              <a:rPr lang="en-GB" dirty="0" smtClean="0"/>
              <a:t>Northern lake: dam stops further outlet → water level stays constant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</Words>
  <Application>Microsoft Office PowerPoint</Application>
  <PresentationFormat>Bildschirmpräsentation (4:3)</PresentationFormat>
  <Paragraphs>49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Larissa-Design</vt:lpstr>
      <vt:lpstr>The Aral Sea Syndrome</vt:lpstr>
      <vt:lpstr>Reasons for and effects of the Aral Sea disaster </vt:lpstr>
      <vt:lpstr>Folie 3</vt:lpstr>
      <vt:lpstr>Folie 4</vt:lpstr>
      <vt:lpstr>Solutions</vt:lpstr>
      <vt:lpstr>Solutions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Kintzel</dc:creator>
  <cp:lastModifiedBy>thillm</cp:lastModifiedBy>
  <cp:revision>62</cp:revision>
  <dcterms:created xsi:type="dcterms:W3CDTF">2001-12-31T23:18:11Z</dcterms:created>
  <dcterms:modified xsi:type="dcterms:W3CDTF">2014-06-13T07:24:24Z</dcterms:modified>
</cp:coreProperties>
</file>