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
  </p:notesMasterIdLst>
  <p:sldIdLst>
    <p:sldId id="256" r:id="rId2"/>
    <p:sldId id="258" r:id="rId3"/>
  </p:sldIdLst>
  <p:sldSz cx="9906000" cy="6858000" type="A4"/>
  <p:notesSz cx="6858000" cy="9144000"/>
  <p:defaultTextStyle>
    <a:defPPr>
      <a:defRPr lang="en-GB"/>
    </a:defPPr>
    <a:lvl1pPr algn="l" defTabSz="449263" rtl="0" fontAlgn="base">
      <a:spcBef>
        <a:spcPct val="0"/>
      </a:spcBef>
      <a:spcAft>
        <a:spcPct val="0"/>
      </a:spcAft>
      <a:buClr>
        <a:srgbClr val="000000"/>
      </a:buClr>
      <a:buSzPct val="100000"/>
      <a:buFont typeface="Times New Roman" pitchFamily="18" charset="0"/>
      <a:defRPr sz="800" kern="1200">
        <a:solidFill>
          <a:schemeClr val="bg1"/>
        </a:solidFill>
        <a:latin typeface="Arial" charset="0"/>
        <a:ea typeface="Arial Unicode MS" pitchFamily="34" charset="-128"/>
        <a:cs typeface="Arial Unicode MS" pitchFamily="34" charset="-128"/>
      </a:defRPr>
    </a:lvl1pPr>
    <a:lvl2pPr marL="742950" indent="-285750" algn="l" defTabSz="449263" rtl="0" fontAlgn="base">
      <a:spcBef>
        <a:spcPct val="0"/>
      </a:spcBef>
      <a:spcAft>
        <a:spcPct val="0"/>
      </a:spcAft>
      <a:buClr>
        <a:srgbClr val="000000"/>
      </a:buClr>
      <a:buSzPct val="100000"/>
      <a:buFont typeface="Times New Roman" pitchFamily="18" charset="0"/>
      <a:defRPr sz="800" kern="1200">
        <a:solidFill>
          <a:schemeClr val="bg1"/>
        </a:solidFill>
        <a:latin typeface="Arial" charset="0"/>
        <a:ea typeface="Arial Unicode MS" pitchFamily="34" charset="-128"/>
        <a:cs typeface="Arial Unicode MS" pitchFamily="34" charset="-128"/>
      </a:defRPr>
    </a:lvl2pPr>
    <a:lvl3pPr marL="1143000" indent="-228600" algn="l" defTabSz="449263" rtl="0" fontAlgn="base">
      <a:spcBef>
        <a:spcPct val="0"/>
      </a:spcBef>
      <a:spcAft>
        <a:spcPct val="0"/>
      </a:spcAft>
      <a:buClr>
        <a:srgbClr val="000000"/>
      </a:buClr>
      <a:buSzPct val="100000"/>
      <a:buFont typeface="Times New Roman" pitchFamily="18" charset="0"/>
      <a:defRPr sz="800" kern="1200">
        <a:solidFill>
          <a:schemeClr val="bg1"/>
        </a:solidFill>
        <a:latin typeface="Arial" charset="0"/>
        <a:ea typeface="Arial Unicode MS" pitchFamily="34" charset="-128"/>
        <a:cs typeface="Arial Unicode MS" pitchFamily="34" charset="-128"/>
      </a:defRPr>
    </a:lvl3pPr>
    <a:lvl4pPr marL="1600200" indent="-228600" algn="l" defTabSz="449263" rtl="0" fontAlgn="base">
      <a:spcBef>
        <a:spcPct val="0"/>
      </a:spcBef>
      <a:spcAft>
        <a:spcPct val="0"/>
      </a:spcAft>
      <a:buClr>
        <a:srgbClr val="000000"/>
      </a:buClr>
      <a:buSzPct val="100000"/>
      <a:buFont typeface="Times New Roman" pitchFamily="18" charset="0"/>
      <a:defRPr sz="800" kern="1200">
        <a:solidFill>
          <a:schemeClr val="bg1"/>
        </a:solidFill>
        <a:latin typeface="Arial" charset="0"/>
        <a:ea typeface="Arial Unicode MS" pitchFamily="34" charset="-128"/>
        <a:cs typeface="Arial Unicode MS" pitchFamily="34" charset="-128"/>
      </a:defRPr>
    </a:lvl4pPr>
    <a:lvl5pPr marL="2057400" indent="-228600" algn="l" defTabSz="449263" rtl="0" fontAlgn="base">
      <a:spcBef>
        <a:spcPct val="0"/>
      </a:spcBef>
      <a:spcAft>
        <a:spcPct val="0"/>
      </a:spcAft>
      <a:buClr>
        <a:srgbClr val="000000"/>
      </a:buClr>
      <a:buSzPct val="100000"/>
      <a:buFont typeface="Times New Roman" pitchFamily="18" charset="0"/>
      <a:defRPr sz="800" kern="1200">
        <a:solidFill>
          <a:schemeClr val="bg1"/>
        </a:solidFill>
        <a:latin typeface="Arial" charset="0"/>
        <a:ea typeface="Arial Unicode MS" pitchFamily="34" charset="-128"/>
        <a:cs typeface="Arial Unicode MS" pitchFamily="34" charset="-128"/>
      </a:defRPr>
    </a:lvl5pPr>
    <a:lvl6pPr marL="2286000" algn="l" defTabSz="914400" rtl="0" eaLnBrk="1" latinLnBrk="0" hangingPunct="1">
      <a:defRPr sz="800" kern="1200">
        <a:solidFill>
          <a:schemeClr val="bg1"/>
        </a:solidFill>
        <a:latin typeface="Arial" charset="0"/>
        <a:ea typeface="Arial Unicode MS" pitchFamily="34" charset="-128"/>
        <a:cs typeface="Arial Unicode MS" pitchFamily="34" charset="-128"/>
      </a:defRPr>
    </a:lvl6pPr>
    <a:lvl7pPr marL="2743200" algn="l" defTabSz="914400" rtl="0" eaLnBrk="1" latinLnBrk="0" hangingPunct="1">
      <a:defRPr sz="800" kern="1200">
        <a:solidFill>
          <a:schemeClr val="bg1"/>
        </a:solidFill>
        <a:latin typeface="Arial" charset="0"/>
        <a:ea typeface="Arial Unicode MS" pitchFamily="34" charset="-128"/>
        <a:cs typeface="Arial Unicode MS" pitchFamily="34" charset="-128"/>
      </a:defRPr>
    </a:lvl7pPr>
    <a:lvl8pPr marL="3200400" algn="l" defTabSz="914400" rtl="0" eaLnBrk="1" latinLnBrk="0" hangingPunct="1">
      <a:defRPr sz="800" kern="1200">
        <a:solidFill>
          <a:schemeClr val="bg1"/>
        </a:solidFill>
        <a:latin typeface="Arial" charset="0"/>
        <a:ea typeface="Arial Unicode MS" pitchFamily="34" charset="-128"/>
        <a:cs typeface="Arial Unicode MS" pitchFamily="34" charset="-128"/>
      </a:defRPr>
    </a:lvl8pPr>
    <a:lvl9pPr marL="3657600" algn="l" defTabSz="914400" rtl="0" eaLnBrk="1" latinLnBrk="0" hangingPunct="1">
      <a:defRPr sz="800" kern="1200">
        <a:solidFill>
          <a:schemeClr val="bg1"/>
        </a:solidFill>
        <a:latin typeface="Arial" charset="0"/>
        <a:ea typeface="Arial Unicode MS" pitchFamily="34" charset="-128"/>
        <a:cs typeface="Arial Unicode MS" pitchFamily="34"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00"/>
    <a:srgbClr val="E7FFE7"/>
    <a:srgbClr val="CCFFCC"/>
    <a:srgbClr val="C0C0C0"/>
    <a:srgbClr val="006666"/>
    <a:srgbClr val="CC3300"/>
    <a:srgbClr val="0000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2848" autoAdjust="0"/>
  </p:normalViewPr>
  <p:slideViewPr>
    <p:cSldViewPr showGuides="1">
      <p:cViewPr>
        <p:scale>
          <a:sx n="100" d="100"/>
          <a:sy n="100" d="100"/>
        </p:scale>
        <p:origin x="-1214" y="-58"/>
      </p:cViewPr>
      <p:guideLst>
        <p:guide orient="horz" pos="2160"/>
        <p:guide pos="3120"/>
      </p:guideLst>
    </p:cSldViewPr>
  </p:slideViewPr>
  <p:outlineViewPr>
    <p:cViewPr varScale="1">
      <p:scale>
        <a:sx n="170" d="200"/>
        <a:sy n="170" d="200"/>
      </p:scale>
      <p:origin x="-784" y="-88"/>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de-DE"/>
          </a:p>
        </p:txBody>
      </p:sp>
      <p:sp>
        <p:nvSpPr>
          <p:cNvPr id="2050" name="Rectangle 2"/>
          <p:cNvSpPr>
            <a:spLocks noGrp="1" noChangeArrowheads="1"/>
          </p:cNvSpPr>
          <p:nvPr>
            <p:ph type="hdr"/>
          </p:nvPr>
        </p:nvSpPr>
        <p:spPr bwMode="auto">
          <a:xfrm>
            <a:off x="0" y="0"/>
            <a:ext cx="29702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pPr>
              <a:defRPr/>
            </a:pPr>
            <a:endParaRPr lang="de-DE"/>
          </a:p>
        </p:txBody>
      </p:sp>
      <p:sp>
        <p:nvSpPr>
          <p:cNvPr id="2051" name="Rectangle 3"/>
          <p:cNvSpPr>
            <a:spLocks noGrp="1" noChangeArrowheads="1"/>
          </p:cNvSpPr>
          <p:nvPr>
            <p:ph type="dt"/>
          </p:nvPr>
        </p:nvSpPr>
        <p:spPr bwMode="auto">
          <a:xfrm>
            <a:off x="3884613" y="0"/>
            <a:ext cx="2970212"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pPr>
              <a:defRPr/>
            </a:pPr>
            <a:endParaRPr lang="de-DE"/>
          </a:p>
        </p:txBody>
      </p:sp>
      <p:sp>
        <p:nvSpPr>
          <p:cNvPr id="4101" name="Rectangle 4"/>
          <p:cNvSpPr>
            <a:spLocks noGrp="1" noChangeArrowheads="1"/>
          </p:cNvSpPr>
          <p:nvPr>
            <p:ph type="sldImg"/>
          </p:nvPr>
        </p:nvSpPr>
        <p:spPr bwMode="auto">
          <a:xfrm>
            <a:off x="954088" y="685800"/>
            <a:ext cx="4948237" cy="3427413"/>
          </a:xfrm>
          <a:prstGeom prst="rect">
            <a:avLst/>
          </a:prstGeom>
          <a:solidFill>
            <a:srgbClr val="FFFFFF"/>
          </a:solidFill>
          <a:ln w="9360">
            <a:solidFill>
              <a:srgbClr val="000000"/>
            </a:solidFill>
            <a:miter lim="800000"/>
            <a:headEnd/>
            <a:tailEnd/>
          </a:ln>
        </p:spPr>
      </p:sp>
      <p:sp>
        <p:nvSpPr>
          <p:cNvPr id="2053" name="Rectangle 5"/>
          <p:cNvSpPr>
            <a:spLocks noGrp="1" noChangeArrowheads="1"/>
          </p:cNvSpPr>
          <p:nvPr>
            <p:ph type="body"/>
          </p:nvPr>
        </p:nvSpPr>
        <p:spPr bwMode="auto">
          <a:xfrm>
            <a:off x="685800" y="4343400"/>
            <a:ext cx="5484813" cy="41132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de-DE" noProof="0" smtClean="0"/>
          </a:p>
        </p:txBody>
      </p:sp>
      <p:sp>
        <p:nvSpPr>
          <p:cNvPr id="2054" name="Rectangle 6"/>
          <p:cNvSpPr>
            <a:spLocks noGrp="1" noChangeArrowheads="1"/>
          </p:cNvSpPr>
          <p:nvPr>
            <p:ph type="ftr"/>
          </p:nvPr>
        </p:nvSpPr>
        <p:spPr bwMode="auto">
          <a:xfrm>
            <a:off x="0" y="8685213"/>
            <a:ext cx="2970213" cy="455612"/>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pPr>
              <a:defRPr/>
            </a:pPr>
            <a:endParaRPr lang="de-DE"/>
          </a:p>
        </p:txBody>
      </p:sp>
      <p:sp>
        <p:nvSpPr>
          <p:cNvPr id="2055" name="Rectangle 7"/>
          <p:cNvSpPr>
            <a:spLocks noGrp="1" noChangeArrowheads="1"/>
          </p:cNvSpPr>
          <p:nvPr>
            <p:ph type="sldNum"/>
          </p:nvPr>
        </p:nvSpPr>
        <p:spPr bwMode="auto">
          <a:xfrm>
            <a:off x="3884613" y="8685213"/>
            <a:ext cx="2970212" cy="455612"/>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pPr>
              <a:defRPr/>
            </a:pPr>
            <a:fld id="{037B75F7-06A6-4905-87BB-80799B0DDA52}" type="slidenum">
              <a:rPr lang="de-DE"/>
              <a:pPr>
                <a:defRPr/>
              </a:pPr>
              <a:t>‹Nr.›</a:t>
            </a:fld>
            <a:endParaRPr lang="de-DE"/>
          </a:p>
        </p:txBody>
      </p:sp>
    </p:spTree>
    <p:extLst>
      <p:ext uri="{BB962C8B-B14F-4D97-AF65-F5344CB8AC3E}">
        <p14:creationId xmlns:p14="http://schemas.microsoft.com/office/powerpoint/2010/main" val="4119011259"/>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fld id="{F21DCFC4-C21A-49F1-99B4-DA134DB40F93}" type="slidenum">
              <a:rPr lang="de-DE" altLang="de-DE" sz="1200" smtClean="0">
                <a:solidFill>
                  <a:srgbClr val="000000"/>
                </a:solidFill>
              </a:rPr>
              <a:pPr eaLnBrk="1" hangingPunct="1"/>
              <a:t>1</a:t>
            </a:fld>
            <a:endParaRPr lang="de-DE" altLang="de-DE" sz="1200" smtClean="0">
              <a:solidFill>
                <a:srgbClr val="000000"/>
              </a:solidFill>
            </a:endParaRPr>
          </a:p>
        </p:txBody>
      </p:sp>
      <p:sp>
        <p:nvSpPr>
          <p:cNvPr id="512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de-DE" altLang="de-DE"/>
          </a:p>
        </p:txBody>
      </p:sp>
      <p:sp>
        <p:nvSpPr>
          <p:cNvPr id="5124" name="Text Box 2"/>
          <p:cNvSpPr>
            <a:spLocks noChangeArrowheads="1"/>
          </p:cNvSpPr>
          <p:nvPr>
            <p:ph type="body"/>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de-DE" altLang="de-DE" smtClean="0">
                <a:solidFill>
                  <a:srgbClr val="CC3300"/>
                </a:solidFill>
              </a:rPr>
              <a:t>Luft ist Körper: braucht Raum, hat Masse, keine feste Form, sich bewegende Teilchen</a:t>
            </a:r>
          </a:p>
          <a:p>
            <a:r>
              <a:rPr lang="de-DE" altLang="de-DE" smtClean="0">
                <a:solidFill>
                  <a:srgbClr val="CC3300"/>
                </a:solidFill>
              </a:rPr>
              <a:t>LO, L1, L3 Luft braucht Platz (Raum)</a:t>
            </a:r>
          </a:p>
          <a:p>
            <a:r>
              <a:rPr lang="de-DE" altLang="de-DE" smtClean="0">
                <a:solidFill>
                  <a:srgbClr val="CC3300"/>
                </a:solidFill>
              </a:rPr>
              <a:t>L6 Druckverringerung durch Raumvergrößerung</a:t>
            </a:r>
          </a:p>
          <a:p>
            <a:r>
              <a:rPr lang="de-DE" altLang="de-DE" smtClean="0">
                <a:solidFill>
                  <a:srgbClr val="CC3300"/>
                </a:solidFill>
              </a:rPr>
              <a:t>L2 Umgebungsdruck (hält Wassersäule von 10m) hält Wasser gefangen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lienbildplatzhalter 1"/>
          <p:cNvSpPr>
            <a:spLocks noGrp="1" noRot="1" noChangeAspect="1" noTextEdit="1"/>
          </p:cNvSpPr>
          <p:nvPr>
            <p:ph type="sldImg"/>
          </p:nvPr>
        </p:nvSpPr>
        <p:spPr>
          <a:ln/>
        </p:spPr>
      </p:sp>
      <p:sp>
        <p:nvSpPr>
          <p:cNvPr id="61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
        <p:nvSpPr>
          <p:cNvPr id="6148" name="Foliennummernplatzhalt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fld id="{FA65CE89-1668-4938-AF53-7F611AC27673}" type="slidenum">
              <a:rPr lang="de-DE" altLang="de-DE" sz="1200" smtClean="0">
                <a:solidFill>
                  <a:srgbClr val="000000"/>
                </a:solidFill>
              </a:rPr>
              <a:pPr eaLnBrk="1" hangingPunct="1"/>
              <a:t>2</a:t>
            </a:fld>
            <a:endParaRPr lang="de-DE" altLang="de-DE" sz="1200" smtClean="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42950" y="2130425"/>
            <a:ext cx="84201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3"/>
          <p:cNvSpPr>
            <a:spLocks noGrp="1" noChangeArrowheads="1"/>
          </p:cNvSpPr>
          <p:nvPr>
            <p:ph type="dt" idx="10"/>
          </p:nvPr>
        </p:nvSpPr>
        <p:spPr>
          <a:ln/>
        </p:spPr>
        <p:txBody>
          <a:bodyPr/>
          <a:lstStyle>
            <a:lvl1pPr>
              <a:defRPr/>
            </a:lvl1pPr>
          </a:lstStyle>
          <a:p>
            <a:pPr>
              <a:defRPr/>
            </a:pPr>
            <a:endParaRPr lang="de-DE"/>
          </a:p>
        </p:txBody>
      </p:sp>
      <p:sp>
        <p:nvSpPr>
          <p:cNvPr id="5" name="Rectangle 4"/>
          <p:cNvSpPr>
            <a:spLocks noGrp="1" noChangeArrowheads="1"/>
          </p:cNvSpPr>
          <p:nvPr>
            <p:ph type="ftr" idx="11"/>
          </p:nvPr>
        </p:nvSpPr>
        <p:spPr>
          <a:ln/>
        </p:spPr>
        <p:txBody>
          <a:bodyPr/>
          <a:lstStyle>
            <a:lvl1pPr>
              <a:defRPr/>
            </a:lvl1pPr>
          </a:lstStyle>
          <a:p>
            <a:pPr>
              <a:defRPr/>
            </a:pPr>
            <a:endParaRPr lang="de-DE"/>
          </a:p>
        </p:txBody>
      </p:sp>
      <p:sp>
        <p:nvSpPr>
          <p:cNvPr id="6" name="Rectangle 5"/>
          <p:cNvSpPr>
            <a:spLocks noGrp="1" noChangeArrowheads="1"/>
          </p:cNvSpPr>
          <p:nvPr>
            <p:ph type="sldNum" idx="12"/>
          </p:nvPr>
        </p:nvSpPr>
        <p:spPr>
          <a:ln/>
        </p:spPr>
        <p:txBody>
          <a:bodyPr/>
          <a:lstStyle>
            <a:lvl1pPr>
              <a:defRPr/>
            </a:lvl1pPr>
          </a:lstStyle>
          <a:p>
            <a:pPr>
              <a:defRPr/>
            </a:pPr>
            <a:fld id="{83946FA9-2970-47CD-8879-CD55731B264B}" type="slidenum">
              <a:rPr lang="de-DE"/>
              <a:pPr>
                <a:defRPr/>
              </a:pPr>
              <a:t>‹Nr.›</a:t>
            </a:fld>
            <a:endParaRPr lang="de-DE"/>
          </a:p>
        </p:txBody>
      </p:sp>
    </p:spTree>
    <p:extLst>
      <p:ext uri="{BB962C8B-B14F-4D97-AF65-F5344CB8AC3E}">
        <p14:creationId xmlns:p14="http://schemas.microsoft.com/office/powerpoint/2010/main" val="432222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3"/>
          <p:cNvSpPr>
            <a:spLocks noGrp="1" noChangeArrowheads="1"/>
          </p:cNvSpPr>
          <p:nvPr>
            <p:ph type="dt" idx="10"/>
          </p:nvPr>
        </p:nvSpPr>
        <p:spPr>
          <a:ln/>
        </p:spPr>
        <p:txBody>
          <a:bodyPr/>
          <a:lstStyle>
            <a:lvl1pPr>
              <a:defRPr/>
            </a:lvl1pPr>
          </a:lstStyle>
          <a:p>
            <a:pPr>
              <a:defRPr/>
            </a:pPr>
            <a:endParaRPr lang="de-DE"/>
          </a:p>
        </p:txBody>
      </p:sp>
      <p:sp>
        <p:nvSpPr>
          <p:cNvPr id="5" name="Rectangle 4"/>
          <p:cNvSpPr>
            <a:spLocks noGrp="1" noChangeArrowheads="1"/>
          </p:cNvSpPr>
          <p:nvPr>
            <p:ph type="ftr" idx="11"/>
          </p:nvPr>
        </p:nvSpPr>
        <p:spPr>
          <a:ln/>
        </p:spPr>
        <p:txBody>
          <a:bodyPr/>
          <a:lstStyle>
            <a:lvl1pPr>
              <a:defRPr/>
            </a:lvl1pPr>
          </a:lstStyle>
          <a:p>
            <a:pPr>
              <a:defRPr/>
            </a:pPr>
            <a:endParaRPr lang="de-DE"/>
          </a:p>
        </p:txBody>
      </p:sp>
      <p:sp>
        <p:nvSpPr>
          <p:cNvPr id="6" name="Rectangle 5"/>
          <p:cNvSpPr>
            <a:spLocks noGrp="1" noChangeArrowheads="1"/>
          </p:cNvSpPr>
          <p:nvPr>
            <p:ph type="sldNum" idx="12"/>
          </p:nvPr>
        </p:nvSpPr>
        <p:spPr>
          <a:ln/>
        </p:spPr>
        <p:txBody>
          <a:bodyPr/>
          <a:lstStyle>
            <a:lvl1pPr>
              <a:defRPr/>
            </a:lvl1pPr>
          </a:lstStyle>
          <a:p>
            <a:pPr>
              <a:defRPr/>
            </a:pPr>
            <a:fld id="{4EA34BEE-2045-4893-A173-D1C15D5E6693}" type="slidenum">
              <a:rPr lang="de-DE"/>
              <a:pPr>
                <a:defRPr/>
              </a:pPr>
              <a:t>‹Nr.›</a:t>
            </a:fld>
            <a:endParaRPr lang="de-DE"/>
          </a:p>
        </p:txBody>
      </p:sp>
    </p:spTree>
    <p:extLst>
      <p:ext uri="{BB962C8B-B14F-4D97-AF65-F5344CB8AC3E}">
        <p14:creationId xmlns:p14="http://schemas.microsoft.com/office/powerpoint/2010/main" val="2486613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638" y="4406900"/>
            <a:ext cx="84201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3"/>
          <p:cNvSpPr>
            <a:spLocks noGrp="1" noChangeArrowheads="1"/>
          </p:cNvSpPr>
          <p:nvPr>
            <p:ph type="dt" idx="10"/>
          </p:nvPr>
        </p:nvSpPr>
        <p:spPr>
          <a:ln/>
        </p:spPr>
        <p:txBody>
          <a:bodyPr/>
          <a:lstStyle>
            <a:lvl1pPr>
              <a:defRPr/>
            </a:lvl1pPr>
          </a:lstStyle>
          <a:p>
            <a:pPr>
              <a:defRPr/>
            </a:pPr>
            <a:endParaRPr lang="de-DE"/>
          </a:p>
        </p:txBody>
      </p:sp>
      <p:sp>
        <p:nvSpPr>
          <p:cNvPr id="5" name="Rectangle 4"/>
          <p:cNvSpPr>
            <a:spLocks noGrp="1" noChangeArrowheads="1"/>
          </p:cNvSpPr>
          <p:nvPr>
            <p:ph type="ftr" idx="11"/>
          </p:nvPr>
        </p:nvSpPr>
        <p:spPr>
          <a:ln/>
        </p:spPr>
        <p:txBody>
          <a:bodyPr/>
          <a:lstStyle>
            <a:lvl1pPr>
              <a:defRPr/>
            </a:lvl1pPr>
          </a:lstStyle>
          <a:p>
            <a:pPr>
              <a:defRPr/>
            </a:pPr>
            <a:endParaRPr lang="de-DE"/>
          </a:p>
        </p:txBody>
      </p:sp>
      <p:sp>
        <p:nvSpPr>
          <p:cNvPr id="6" name="Rectangle 5"/>
          <p:cNvSpPr>
            <a:spLocks noGrp="1" noChangeArrowheads="1"/>
          </p:cNvSpPr>
          <p:nvPr>
            <p:ph type="sldNum" idx="12"/>
          </p:nvPr>
        </p:nvSpPr>
        <p:spPr>
          <a:ln/>
        </p:spPr>
        <p:txBody>
          <a:bodyPr/>
          <a:lstStyle>
            <a:lvl1pPr>
              <a:defRPr/>
            </a:lvl1pPr>
          </a:lstStyle>
          <a:p>
            <a:pPr>
              <a:defRPr/>
            </a:pPr>
            <a:fld id="{4EF3A916-89AD-48D8-AC2B-964704737BA9}" type="slidenum">
              <a:rPr lang="de-DE"/>
              <a:pPr>
                <a:defRPr/>
              </a:pPr>
              <a:t>‹Nr.›</a:t>
            </a:fld>
            <a:endParaRPr lang="de-DE"/>
          </a:p>
        </p:txBody>
      </p:sp>
    </p:spTree>
    <p:extLst>
      <p:ext uri="{BB962C8B-B14F-4D97-AF65-F5344CB8AC3E}">
        <p14:creationId xmlns:p14="http://schemas.microsoft.com/office/powerpoint/2010/main" val="3482354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95300" y="1600200"/>
            <a:ext cx="43799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5027613" y="1600200"/>
            <a:ext cx="43815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3"/>
          <p:cNvSpPr>
            <a:spLocks noGrp="1" noChangeArrowheads="1"/>
          </p:cNvSpPr>
          <p:nvPr>
            <p:ph type="dt" idx="10"/>
          </p:nvPr>
        </p:nvSpPr>
        <p:spPr>
          <a:ln/>
        </p:spPr>
        <p:txBody>
          <a:bodyPr/>
          <a:lstStyle>
            <a:lvl1pPr>
              <a:defRPr/>
            </a:lvl1pPr>
          </a:lstStyle>
          <a:p>
            <a:pPr>
              <a:defRPr/>
            </a:pPr>
            <a:endParaRPr lang="de-DE"/>
          </a:p>
        </p:txBody>
      </p:sp>
      <p:sp>
        <p:nvSpPr>
          <p:cNvPr id="6" name="Rectangle 4"/>
          <p:cNvSpPr>
            <a:spLocks noGrp="1" noChangeArrowheads="1"/>
          </p:cNvSpPr>
          <p:nvPr>
            <p:ph type="ftr" idx="11"/>
          </p:nvPr>
        </p:nvSpPr>
        <p:spPr>
          <a:ln/>
        </p:spPr>
        <p:txBody>
          <a:bodyPr/>
          <a:lstStyle>
            <a:lvl1pPr>
              <a:defRPr/>
            </a:lvl1pPr>
          </a:lstStyle>
          <a:p>
            <a:pPr>
              <a:defRPr/>
            </a:pPr>
            <a:endParaRPr lang="de-DE"/>
          </a:p>
        </p:txBody>
      </p:sp>
      <p:sp>
        <p:nvSpPr>
          <p:cNvPr id="7" name="Rectangle 5"/>
          <p:cNvSpPr>
            <a:spLocks noGrp="1" noChangeArrowheads="1"/>
          </p:cNvSpPr>
          <p:nvPr>
            <p:ph type="sldNum" idx="12"/>
          </p:nvPr>
        </p:nvSpPr>
        <p:spPr>
          <a:ln/>
        </p:spPr>
        <p:txBody>
          <a:bodyPr/>
          <a:lstStyle>
            <a:lvl1pPr>
              <a:defRPr/>
            </a:lvl1pPr>
          </a:lstStyle>
          <a:p>
            <a:pPr>
              <a:defRPr/>
            </a:pPr>
            <a:fld id="{EE8ACECF-9EFB-4FEE-88AA-44FD3F4061C9}" type="slidenum">
              <a:rPr lang="de-DE"/>
              <a:pPr>
                <a:defRPr/>
              </a:pPr>
              <a:t>‹Nr.›</a:t>
            </a:fld>
            <a:endParaRPr lang="de-DE"/>
          </a:p>
        </p:txBody>
      </p:sp>
    </p:spTree>
    <p:extLst>
      <p:ext uri="{BB962C8B-B14F-4D97-AF65-F5344CB8AC3E}">
        <p14:creationId xmlns:p14="http://schemas.microsoft.com/office/powerpoint/2010/main" val="2721307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3"/>
          <p:cNvSpPr>
            <a:spLocks noGrp="1" noChangeArrowheads="1"/>
          </p:cNvSpPr>
          <p:nvPr>
            <p:ph type="dt" idx="10"/>
          </p:nvPr>
        </p:nvSpPr>
        <p:spPr>
          <a:ln/>
        </p:spPr>
        <p:txBody>
          <a:bodyPr/>
          <a:lstStyle>
            <a:lvl1pPr>
              <a:defRPr/>
            </a:lvl1pPr>
          </a:lstStyle>
          <a:p>
            <a:pPr>
              <a:defRPr/>
            </a:pPr>
            <a:endParaRPr lang="de-DE"/>
          </a:p>
        </p:txBody>
      </p:sp>
      <p:sp>
        <p:nvSpPr>
          <p:cNvPr id="8" name="Rectangle 4"/>
          <p:cNvSpPr>
            <a:spLocks noGrp="1" noChangeArrowheads="1"/>
          </p:cNvSpPr>
          <p:nvPr>
            <p:ph type="ftr" idx="11"/>
          </p:nvPr>
        </p:nvSpPr>
        <p:spPr>
          <a:ln/>
        </p:spPr>
        <p:txBody>
          <a:bodyPr/>
          <a:lstStyle>
            <a:lvl1pPr>
              <a:defRPr/>
            </a:lvl1pPr>
          </a:lstStyle>
          <a:p>
            <a:pPr>
              <a:defRPr/>
            </a:pPr>
            <a:endParaRPr lang="de-DE"/>
          </a:p>
        </p:txBody>
      </p:sp>
      <p:sp>
        <p:nvSpPr>
          <p:cNvPr id="9" name="Rectangle 5"/>
          <p:cNvSpPr>
            <a:spLocks noGrp="1" noChangeArrowheads="1"/>
          </p:cNvSpPr>
          <p:nvPr>
            <p:ph type="sldNum" idx="12"/>
          </p:nvPr>
        </p:nvSpPr>
        <p:spPr>
          <a:ln/>
        </p:spPr>
        <p:txBody>
          <a:bodyPr/>
          <a:lstStyle>
            <a:lvl1pPr>
              <a:defRPr/>
            </a:lvl1pPr>
          </a:lstStyle>
          <a:p>
            <a:pPr>
              <a:defRPr/>
            </a:pPr>
            <a:fld id="{55AEB952-21D8-4C7A-B0EB-54F05CFC7833}" type="slidenum">
              <a:rPr lang="de-DE"/>
              <a:pPr>
                <a:defRPr/>
              </a:pPr>
              <a:t>‹Nr.›</a:t>
            </a:fld>
            <a:endParaRPr lang="de-DE"/>
          </a:p>
        </p:txBody>
      </p:sp>
    </p:spTree>
    <p:extLst>
      <p:ext uri="{BB962C8B-B14F-4D97-AF65-F5344CB8AC3E}">
        <p14:creationId xmlns:p14="http://schemas.microsoft.com/office/powerpoint/2010/main" val="754040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3"/>
          <p:cNvSpPr>
            <a:spLocks noGrp="1" noChangeArrowheads="1"/>
          </p:cNvSpPr>
          <p:nvPr>
            <p:ph type="dt" idx="10"/>
          </p:nvPr>
        </p:nvSpPr>
        <p:spPr>
          <a:ln/>
        </p:spPr>
        <p:txBody>
          <a:bodyPr/>
          <a:lstStyle>
            <a:lvl1pPr>
              <a:defRPr/>
            </a:lvl1pPr>
          </a:lstStyle>
          <a:p>
            <a:pPr>
              <a:defRPr/>
            </a:pPr>
            <a:endParaRPr lang="de-DE"/>
          </a:p>
        </p:txBody>
      </p:sp>
      <p:sp>
        <p:nvSpPr>
          <p:cNvPr id="4" name="Rectangle 4"/>
          <p:cNvSpPr>
            <a:spLocks noGrp="1" noChangeArrowheads="1"/>
          </p:cNvSpPr>
          <p:nvPr>
            <p:ph type="ftr" idx="11"/>
          </p:nvPr>
        </p:nvSpPr>
        <p:spPr>
          <a:ln/>
        </p:spPr>
        <p:txBody>
          <a:bodyPr/>
          <a:lstStyle>
            <a:lvl1pPr>
              <a:defRPr/>
            </a:lvl1pPr>
          </a:lstStyle>
          <a:p>
            <a:pPr>
              <a:defRPr/>
            </a:pPr>
            <a:endParaRPr lang="de-DE"/>
          </a:p>
        </p:txBody>
      </p:sp>
      <p:sp>
        <p:nvSpPr>
          <p:cNvPr id="5" name="Rectangle 5"/>
          <p:cNvSpPr>
            <a:spLocks noGrp="1" noChangeArrowheads="1"/>
          </p:cNvSpPr>
          <p:nvPr>
            <p:ph type="sldNum" idx="12"/>
          </p:nvPr>
        </p:nvSpPr>
        <p:spPr>
          <a:ln/>
        </p:spPr>
        <p:txBody>
          <a:bodyPr/>
          <a:lstStyle>
            <a:lvl1pPr>
              <a:defRPr/>
            </a:lvl1pPr>
          </a:lstStyle>
          <a:p>
            <a:pPr>
              <a:defRPr/>
            </a:pPr>
            <a:fld id="{0D281701-5192-42B8-8EFE-7A30AEA50DD7}" type="slidenum">
              <a:rPr lang="de-DE"/>
              <a:pPr>
                <a:defRPr/>
              </a:pPr>
              <a:t>‹Nr.›</a:t>
            </a:fld>
            <a:endParaRPr lang="de-DE"/>
          </a:p>
        </p:txBody>
      </p:sp>
    </p:spTree>
    <p:extLst>
      <p:ext uri="{BB962C8B-B14F-4D97-AF65-F5344CB8AC3E}">
        <p14:creationId xmlns:p14="http://schemas.microsoft.com/office/powerpoint/2010/main" val="1894625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de-DE"/>
          </a:p>
        </p:txBody>
      </p:sp>
      <p:sp>
        <p:nvSpPr>
          <p:cNvPr id="3" name="Rectangle 4"/>
          <p:cNvSpPr>
            <a:spLocks noGrp="1" noChangeArrowheads="1"/>
          </p:cNvSpPr>
          <p:nvPr>
            <p:ph type="ftr" idx="11"/>
          </p:nvPr>
        </p:nvSpPr>
        <p:spPr>
          <a:ln/>
        </p:spPr>
        <p:txBody>
          <a:bodyPr/>
          <a:lstStyle>
            <a:lvl1pPr>
              <a:defRPr/>
            </a:lvl1pPr>
          </a:lstStyle>
          <a:p>
            <a:pPr>
              <a:defRPr/>
            </a:pPr>
            <a:endParaRPr lang="de-DE"/>
          </a:p>
        </p:txBody>
      </p:sp>
      <p:sp>
        <p:nvSpPr>
          <p:cNvPr id="4" name="Rectangle 5"/>
          <p:cNvSpPr>
            <a:spLocks noGrp="1" noChangeArrowheads="1"/>
          </p:cNvSpPr>
          <p:nvPr>
            <p:ph type="sldNum" idx="12"/>
          </p:nvPr>
        </p:nvSpPr>
        <p:spPr>
          <a:ln/>
        </p:spPr>
        <p:txBody>
          <a:bodyPr/>
          <a:lstStyle>
            <a:lvl1pPr>
              <a:defRPr/>
            </a:lvl1pPr>
          </a:lstStyle>
          <a:p>
            <a:pPr>
              <a:defRPr/>
            </a:pPr>
            <a:fld id="{CD4752A2-C5E2-45AE-ACF4-9F97E0787E9E}" type="slidenum">
              <a:rPr lang="de-DE"/>
              <a:pPr>
                <a:defRPr/>
              </a:pPr>
              <a:t>‹Nr.›</a:t>
            </a:fld>
            <a:endParaRPr lang="de-DE"/>
          </a:p>
        </p:txBody>
      </p:sp>
    </p:spTree>
    <p:extLst>
      <p:ext uri="{BB962C8B-B14F-4D97-AF65-F5344CB8AC3E}">
        <p14:creationId xmlns:p14="http://schemas.microsoft.com/office/powerpoint/2010/main" val="3947551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138"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3"/>
          <p:cNvSpPr>
            <a:spLocks noGrp="1" noChangeArrowheads="1"/>
          </p:cNvSpPr>
          <p:nvPr>
            <p:ph type="dt" idx="10"/>
          </p:nvPr>
        </p:nvSpPr>
        <p:spPr>
          <a:ln/>
        </p:spPr>
        <p:txBody>
          <a:bodyPr/>
          <a:lstStyle>
            <a:lvl1pPr>
              <a:defRPr/>
            </a:lvl1pPr>
          </a:lstStyle>
          <a:p>
            <a:pPr>
              <a:defRPr/>
            </a:pPr>
            <a:endParaRPr lang="de-DE"/>
          </a:p>
        </p:txBody>
      </p:sp>
      <p:sp>
        <p:nvSpPr>
          <p:cNvPr id="6" name="Rectangle 4"/>
          <p:cNvSpPr>
            <a:spLocks noGrp="1" noChangeArrowheads="1"/>
          </p:cNvSpPr>
          <p:nvPr>
            <p:ph type="ftr" idx="11"/>
          </p:nvPr>
        </p:nvSpPr>
        <p:spPr>
          <a:ln/>
        </p:spPr>
        <p:txBody>
          <a:bodyPr/>
          <a:lstStyle>
            <a:lvl1pPr>
              <a:defRPr/>
            </a:lvl1pPr>
          </a:lstStyle>
          <a:p>
            <a:pPr>
              <a:defRPr/>
            </a:pPr>
            <a:endParaRPr lang="de-DE"/>
          </a:p>
        </p:txBody>
      </p:sp>
      <p:sp>
        <p:nvSpPr>
          <p:cNvPr id="7" name="Rectangle 5"/>
          <p:cNvSpPr>
            <a:spLocks noGrp="1" noChangeArrowheads="1"/>
          </p:cNvSpPr>
          <p:nvPr>
            <p:ph type="sldNum" idx="12"/>
          </p:nvPr>
        </p:nvSpPr>
        <p:spPr>
          <a:ln/>
        </p:spPr>
        <p:txBody>
          <a:bodyPr/>
          <a:lstStyle>
            <a:lvl1pPr>
              <a:defRPr/>
            </a:lvl1pPr>
          </a:lstStyle>
          <a:p>
            <a:pPr>
              <a:defRPr/>
            </a:pPr>
            <a:fld id="{B41A2444-2934-4892-8A78-69E9451E4720}" type="slidenum">
              <a:rPr lang="de-DE"/>
              <a:pPr>
                <a:defRPr/>
              </a:pPr>
              <a:t>‹Nr.›</a:t>
            </a:fld>
            <a:endParaRPr lang="de-DE"/>
          </a:p>
        </p:txBody>
      </p:sp>
    </p:spTree>
    <p:extLst>
      <p:ext uri="{BB962C8B-B14F-4D97-AF65-F5344CB8AC3E}">
        <p14:creationId xmlns:p14="http://schemas.microsoft.com/office/powerpoint/2010/main" val="738851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513" y="4800600"/>
            <a:ext cx="59436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3"/>
          <p:cNvSpPr>
            <a:spLocks noGrp="1" noChangeArrowheads="1"/>
          </p:cNvSpPr>
          <p:nvPr>
            <p:ph type="dt" idx="10"/>
          </p:nvPr>
        </p:nvSpPr>
        <p:spPr>
          <a:ln/>
        </p:spPr>
        <p:txBody>
          <a:bodyPr/>
          <a:lstStyle>
            <a:lvl1pPr>
              <a:defRPr/>
            </a:lvl1pPr>
          </a:lstStyle>
          <a:p>
            <a:pPr>
              <a:defRPr/>
            </a:pPr>
            <a:endParaRPr lang="de-DE"/>
          </a:p>
        </p:txBody>
      </p:sp>
      <p:sp>
        <p:nvSpPr>
          <p:cNvPr id="6" name="Rectangle 4"/>
          <p:cNvSpPr>
            <a:spLocks noGrp="1" noChangeArrowheads="1"/>
          </p:cNvSpPr>
          <p:nvPr>
            <p:ph type="ftr" idx="11"/>
          </p:nvPr>
        </p:nvSpPr>
        <p:spPr>
          <a:ln/>
        </p:spPr>
        <p:txBody>
          <a:bodyPr/>
          <a:lstStyle>
            <a:lvl1pPr>
              <a:defRPr/>
            </a:lvl1pPr>
          </a:lstStyle>
          <a:p>
            <a:pPr>
              <a:defRPr/>
            </a:pPr>
            <a:endParaRPr lang="de-DE"/>
          </a:p>
        </p:txBody>
      </p:sp>
      <p:sp>
        <p:nvSpPr>
          <p:cNvPr id="7" name="Rectangle 5"/>
          <p:cNvSpPr>
            <a:spLocks noGrp="1" noChangeArrowheads="1"/>
          </p:cNvSpPr>
          <p:nvPr>
            <p:ph type="sldNum" idx="12"/>
          </p:nvPr>
        </p:nvSpPr>
        <p:spPr>
          <a:ln/>
        </p:spPr>
        <p:txBody>
          <a:bodyPr/>
          <a:lstStyle>
            <a:lvl1pPr>
              <a:defRPr/>
            </a:lvl1pPr>
          </a:lstStyle>
          <a:p>
            <a:pPr>
              <a:defRPr/>
            </a:pPr>
            <a:fld id="{1C6FCA17-9120-4403-8B23-AD523E8276E1}" type="slidenum">
              <a:rPr lang="de-DE"/>
              <a:pPr>
                <a:defRPr/>
              </a:pPr>
              <a:t>‹Nr.›</a:t>
            </a:fld>
            <a:endParaRPr lang="de-DE"/>
          </a:p>
        </p:txBody>
      </p:sp>
    </p:spTree>
    <p:extLst>
      <p:ext uri="{BB962C8B-B14F-4D97-AF65-F5344CB8AC3E}">
        <p14:creationId xmlns:p14="http://schemas.microsoft.com/office/powerpoint/2010/main" val="3352688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3"/>
          <p:cNvSpPr>
            <a:spLocks noGrp="1" noChangeArrowheads="1"/>
          </p:cNvSpPr>
          <p:nvPr>
            <p:ph type="dt" idx="10"/>
          </p:nvPr>
        </p:nvSpPr>
        <p:spPr>
          <a:ln/>
        </p:spPr>
        <p:txBody>
          <a:bodyPr/>
          <a:lstStyle>
            <a:lvl1pPr>
              <a:defRPr/>
            </a:lvl1pPr>
          </a:lstStyle>
          <a:p>
            <a:pPr>
              <a:defRPr/>
            </a:pPr>
            <a:endParaRPr lang="de-DE"/>
          </a:p>
        </p:txBody>
      </p:sp>
      <p:sp>
        <p:nvSpPr>
          <p:cNvPr id="5" name="Rectangle 4"/>
          <p:cNvSpPr>
            <a:spLocks noGrp="1" noChangeArrowheads="1"/>
          </p:cNvSpPr>
          <p:nvPr>
            <p:ph type="ftr" idx="11"/>
          </p:nvPr>
        </p:nvSpPr>
        <p:spPr>
          <a:ln/>
        </p:spPr>
        <p:txBody>
          <a:bodyPr/>
          <a:lstStyle>
            <a:lvl1pPr>
              <a:defRPr/>
            </a:lvl1pPr>
          </a:lstStyle>
          <a:p>
            <a:pPr>
              <a:defRPr/>
            </a:pPr>
            <a:endParaRPr lang="de-DE"/>
          </a:p>
        </p:txBody>
      </p:sp>
      <p:sp>
        <p:nvSpPr>
          <p:cNvPr id="6" name="Rectangle 5"/>
          <p:cNvSpPr>
            <a:spLocks noGrp="1" noChangeArrowheads="1"/>
          </p:cNvSpPr>
          <p:nvPr>
            <p:ph type="sldNum" idx="12"/>
          </p:nvPr>
        </p:nvSpPr>
        <p:spPr>
          <a:ln/>
        </p:spPr>
        <p:txBody>
          <a:bodyPr/>
          <a:lstStyle>
            <a:lvl1pPr>
              <a:defRPr/>
            </a:lvl1pPr>
          </a:lstStyle>
          <a:p>
            <a:pPr>
              <a:defRPr/>
            </a:pPr>
            <a:fld id="{47E6CFF8-40CE-4BD3-BA07-73A80836EA2D}" type="slidenum">
              <a:rPr lang="de-DE"/>
              <a:pPr>
                <a:defRPr/>
              </a:pPr>
              <a:t>‹Nr.›</a:t>
            </a:fld>
            <a:endParaRPr lang="de-DE"/>
          </a:p>
        </p:txBody>
      </p:sp>
    </p:spTree>
    <p:extLst>
      <p:ext uri="{BB962C8B-B14F-4D97-AF65-F5344CB8AC3E}">
        <p14:creationId xmlns:p14="http://schemas.microsoft.com/office/powerpoint/2010/main" val="3710472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81850" y="128588"/>
            <a:ext cx="2227263" cy="5995987"/>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95300" y="128588"/>
            <a:ext cx="6534150" cy="5995987"/>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3"/>
          <p:cNvSpPr>
            <a:spLocks noGrp="1" noChangeArrowheads="1"/>
          </p:cNvSpPr>
          <p:nvPr>
            <p:ph type="dt" idx="10"/>
          </p:nvPr>
        </p:nvSpPr>
        <p:spPr>
          <a:ln/>
        </p:spPr>
        <p:txBody>
          <a:bodyPr/>
          <a:lstStyle>
            <a:lvl1pPr>
              <a:defRPr/>
            </a:lvl1pPr>
          </a:lstStyle>
          <a:p>
            <a:pPr>
              <a:defRPr/>
            </a:pPr>
            <a:endParaRPr lang="de-DE"/>
          </a:p>
        </p:txBody>
      </p:sp>
      <p:sp>
        <p:nvSpPr>
          <p:cNvPr id="5" name="Rectangle 4"/>
          <p:cNvSpPr>
            <a:spLocks noGrp="1" noChangeArrowheads="1"/>
          </p:cNvSpPr>
          <p:nvPr>
            <p:ph type="ftr" idx="11"/>
          </p:nvPr>
        </p:nvSpPr>
        <p:spPr>
          <a:ln/>
        </p:spPr>
        <p:txBody>
          <a:bodyPr/>
          <a:lstStyle>
            <a:lvl1pPr>
              <a:defRPr/>
            </a:lvl1pPr>
          </a:lstStyle>
          <a:p>
            <a:pPr>
              <a:defRPr/>
            </a:pPr>
            <a:endParaRPr lang="de-DE"/>
          </a:p>
        </p:txBody>
      </p:sp>
      <p:sp>
        <p:nvSpPr>
          <p:cNvPr id="6" name="Rectangle 5"/>
          <p:cNvSpPr>
            <a:spLocks noGrp="1" noChangeArrowheads="1"/>
          </p:cNvSpPr>
          <p:nvPr>
            <p:ph type="sldNum" idx="12"/>
          </p:nvPr>
        </p:nvSpPr>
        <p:spPr>
          <a:ln/>
        </p:spPr>
        <p:txBody>
          <a:bodyPr/>
          <a:lstStyle>
            <a:lvl1pPr>
              <a:defRPr/>
            </a:lvl1pPr>
          </a:lstStyle>
          <a:p>
            <a:pPr>
              <a:defRPr/>
            </a:pPr>
            <a:fld id="{367E05C6-B678-4FD5-91C0-1B28F1C6DD3D}" type="slidenum">
              <a:rPr lang="de-DE"/>
              <a:pPr>
                <a:defRPr/>
              </a:pPr>
              <a:t>‹Nr.›</a:t>
            </a:fld>
            <a:endParaRPr lang="de-DE"/>
          </a:p>
        </p:txBody>
      </p:sp>
    </p:spTree>
    <p:extLst>
      <p:ext uri="{BB962C8B-B14F-4D97-AF65-F5344CB8AC3E}">
        <p14:creationId xmlns:p14="http://schemas.microsoft.com/office/powerpoint/2010/main" val="1292698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95300" y="128588"/>
            <a:ext cx="8913813" cy="1433512"/>
          </a:xfrm>
        </p:spPr>
        <p:txBody>
          <a:bodyPr/>
          <a:lstStyle/>
          <a:p>
            <a:r>
              <a:rPr lang="de-DE" smtClean="0"/>
              <a:t>Titelmasterformat durch Klicken bearbeiten</a:t>
            </a:r>
            <a:endParaRPr lang="de-DE"/>
          </a:p>
        </p:txBody>
      </p:sp>
      <p:sp>
        <p:nvSpPr>
          <p:cNvPr id="3" name="Rectangle 3"/>
          <p:cNvSpPr>
            <a:spLocks noGrp="1" noChangeArrowheads="1"/>
          </p:cNvSpPr>
          <p:nvPr>
            <p:ph type="dt" idx="10"/>
          </p:nvPr>
        </p:nvSpPr>
        <p:spPr>
          <a:ln/>
        </p:spPr>
        <p:txBody>
          <a:bodyPr/>
          <a:lstStyle>
            <a:lvl1pPr>
              <a:defRPr/>
            </a:lvl1pPr>
          </a:lstStyle>
          <a:p>
            <a:pPr>
              <a:defRPr/>
            </a:pPr>
            <a:endParaRPr lang="de-DE"/>
          </a:p>
        </p:txBody>
      </p:sp>
      <p:sp>
        <p:nvSpPr>
          <p:cNvPr id="4" name="Rectangle 4"/>
          <p:cNvSpPr>
            <a:spLocks noGrp="1" noChangeArrowheads="1"/>
          </p:cNvSpPr>
          <p:nvPr>
            <p:ph type="ftr" idx="11"/>
          </p:nvPr>
        </p:nvSpPr>
        <p:spPr>
          <a:ln/>
        </p:spPr>
        <p:txBody>
          <a:bodyPr/>
          <a:lstStyle>
            <a:lvl1pPr>
              <a:defRPr/>
            </a:lvl1pPr>
          </a:lstStyle>
          <a:p>
            <a:pPr>
              <a:defRPr/>
            </a:pPr>
            <a:endParaRPr lang="de-DE"/>
          </a:p>
        </p:txBody>
      </p:sp>
      <p:sp>
        <p:nvSpPr>
          <p:cNvPr id="5" name="Rectangle 5"/>
          <p:cNvSpPr>
            <a:spLocks noGrp="1" noChangeArrowheads="1"/>
          </p:cNvSpPr>
          <p:nvPr>
            <p:ph type="sldNum" idx="12"/>
          </p:nvPr>
        </p:nvSpPr>
        <p:spPr>
          <a:ln/>
        </p:spPr>
        <p:txBody>
          <a:bodyPr/>
          <a:lstStyle>
            <a:lvl1pPr>
              <a:defRPr/>
            </a:lvl1pPr>
          </a:lstStyle>
          <a:p>
            <a:pPr>
              <a:defRPr/>
            </a:pPr>
            <a:fld id="{D94197B1-687F-41F6-9F6F-187A2E20CBAC}" type="slidenum">
              <a:rPr lang="de-DE"/>
              <a:pPr>
                <a:defRPr/>
              </a:pPr>
              <a:t>‹Nr.›</a:t>
            </a:fld>
            <a:endParaRPr lang="de-DE"/>
          </a:p>
        </p:txBody>
      </p:sp>
    </p:spTree>
    <p:extLst>
      <p:ext uri="{BB962C8B-B14F-4D97-AF65-F5344CB8AC3E}">
        <p14:creationId xmlns:p14="http://schemas.microsoft.com/office/powerpoint/2010/main" val="2245279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95300" y="128588"/>
            <a:ext cx="8913813"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ltLang="de-DE" smtClean="0"/>
              <a:t>Mastertitelformat bearbeiten</a:t>
            </a:r>
          </a:p>
        </p:txBody>
      </p:sp>
      <p:sp>
        <p:nvSpPr>
          <p:cNvPr id="1027" name="Rectangle 2"/>
          <p:cNvSpPr>
            <a:spLocks noGrp="1" noChangeArrowheads="1"/>
          </p:cNvSpPr>
          <p:nvPr>
            <p:ph type="body" idx="1"/>
          </p:nvPr>
        </p:nvSpPr>
        <p:spPr bwMode="auto">
          <a:xfrm>
            <a:off x="495300" y="1600200"/>
            <a:ext cx="8913813"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de-DE" smtClean="0"/>
              <a:t>Mastertextformat bearbeiten</a:t>
            </a:r>
          </a:p>
          <a:p>
            <a:pPr lvl="1"/>
            <a:r>
              <a:rPr lang="en-GB" altLang="de-DE" smtClean="0"/>
              <a:t>Zweite Ebene</a:t>
            </a:r>
          </a:p>
          <a:p>
            <a:pPr lvl="2"/>
            <a:r>
              <a:rPr lang="en-GB" altLang="de-DE" smtClean="0"/>
              <a:t>Dritte Ebene</a:t>
            </a:r>
          </a:p>
          <a:p>
            <a:pPr lvl="3"/>
            <a:r>
              <a:rPr lang="en-GB" altLang="de-DE" smtClean="0"/>
              <a:t>Vierte Ebene</a:t>
            </a:r>
          </a:p>
          <a:p>
            <a:pPr lvl="4"/>
            <a:r>
              <a:rPr lang="en-GB" altLang="de-DE" smtClean="0"/>
              <a:t>Fünfte Ebene</a:t>
            </a:r>
          </a:p>
        </p:txBody>
      </p:sp>
      <p:sp>
        <p:nvSpPr>
          <p:cNvPr id="2" name="Rectangle 3"/>
          <p:cNvSpPr>
            <a:spLocks noGrp="1" noChangeArrowheads="1"/>
          </p:cNvSpPr>
          <p:nvPr>
            <p:ph type="dt"/>
          </p:nvPr>
        </p:nvSpPr>
        <p:spPr bwMode="auto">
          <a:xfrm>
            <a:off x="495300" y="6245225"/>
            <a:ext cx="2309813"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defRPr>
            </a:lvl1pPr>
          </a:lstStyle>
          <a:p>
            <a:pPr>
              <a:defRPr/>
            </a:pPr>
            <a:endParaRPr lang="de-DE"/>
          </a:p>
        </p:txBody>
      </p:sp>
      <p:sp>
        <p:nvSpPr>
          <p:cNvPr id="1028" name="Rectangle 4"/>
          <p:cNvSpPr>
            <a:spLocks noGrp="1" noChangeArrowheads="1"/>
          </p:cNvSpPr>
          <p:nvPr>
            <p:ph type="ftr"/>
          </p:nvPr>
        </p:nvSpPr>
        <p:spPr bwMode="auto">
          <a:xfrm>
            <a:off x="3384550" y="6245225"/>
            <a:ext cx="3135313"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defRPr>
            </a:lvl1pPr>
          </a:lstStyle>
          <a:p>
            <a:pPr>
              <a:defRPr/>
            </a:pPr>
            <a:endParaRPr lang="de-DE"/>
          </a:p>
        </p:txBody>
      </p:sp>
      <p:sp>
        <p:nvSpPr>
          <p:cNvPr id="1029" name="Rectangle 5"/>
          <p:cNvSpPr>
            <a:spLocks noGrp="1" noChangeArrowheads="1"/>
          </p:cNvSpPr>
          <p:nvPr>
            <p:ph type="sldNum"/>
          </p:nvPr>
        </p:nvSpPr>
        <p:spPr bwMode="auto">
          <a:xfrm>
            <a:off x="7099300" y="6245225"/>
            <a:ext cx="2309813"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defRPr>
            </a:lvl1pPr>
          </a:lstStyle>
          <a:p>
            <a:pPr>
              <a:defRPr/>
            </a:pPr>
            <a:fld id="{5F0CF017-1E39-4C44-81BD-243392E55C47}"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49" r:id="rId12"/>
  </p:sldLayoutIdLst>
  <p:txStyles>
    <p:titleStyle>
      <a:lvl1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2pPr>
      <a:lvl3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3pPr>
      <a:lvl4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4pPr>
      <a:lvl5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5pPr>
      <a:lvl6pPr marL="2514600" indent="-228600" algn="ctr" defTabSz="449263" rtl="0" fontAlgn="base">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6pPr>
      <a:lvl7pPr marL="2971800" indent="-228600" algn="ctr" defTabSz="449263" rtl="0" fontAlgn="base">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7pPr>
      <a:lvl8pPr marL="3429000" indent="-228600" algn="ctr" defTabSz="449263" rtl="0" fontAlgn="base">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8pPr>
      <a:lvl9pPr marL="3886200" indent="-228600" algn="ctr" defTabSz="449263" rtl="0" fontAlgn="base">
        <a:spcBef>
          <a:spcPct val="0"/>
        </a:spcBef>
        <a:spcAft>
          <a:spcPct val="0"/>
        </a:spcAft>
        <a:buClr>
          <a:srgbClr val="000000"/>
        </a:buClr>
        <a:buSzPct val="100000"/>
        <a:buFont typeface="Times New Roman" pitchFamily="18" charset="0"/>
        <a:defRPr sz="4400">
          <a:solidFill>
            <a:srgbClr val="000000"/>
          </a:solidFill>
          <a:latin typeface="Arial" charset="0"/>
          <a:ea typeface="Arial Unicode MS" pitchFamily="34" charset="-128"/>
          <a:cs typeface="Arial Unicode MS" pitchFamily="34" charset="-128"/>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49263"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6pPr>
      <a:lvl7pPr marL="2971800" indent="-228600" algn="l" defTabSz="449263"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7pPr>
      <a:lvl8pPr marL="3429000" indent="-228600" algn="l" defTabSz="449263"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8pPr>
      <a:lvl9pPr marL="3886200" indent="-228600" algn="l" defTabSz="449263"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3" Type="http://schemas.openxmlformats.org/officeDocument/2006/relationships/image" Target="../media/image1.jpeg"/><Relationship Id="rId7" Type="http://schemas.openxmlformats.org/officeDocument/2006/relationships/image" Target="../media/image5.jpe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1"/>
          <p:cNvSpPr txBox="1">
            <a:spLocks noChangeArrowheads="1"/>
          </p:cNvSpPr>
          <p:nvPr/>
        </p:nvSpPr>
        <p:spPr bwMode="auto">
          <a:xfrm>
            <a:off x="1911350" y="2708275"/>
            <a:ext cx="10144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de-DE" altLang="de-DE"/>
          </a:p>
        </p:txBody>
      </p:sp>
      <p:sp>
        <p:nvSpPr>
          <p:cNvPr id="2051" name="Text Box 74"/>
          <p:cNvSpPr txBox="1">
            <a:spLocks noChangeArrowheads="1"/>
          </p:cNvSpPr>
          <p:nvPr/>
        </p:nvSpPr>
        <p:spPr bwMode="auto">
          <a:xfrm>
            <a:off x="2649538" y="188913"/>
            <a:ext cx="5383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de-DE" altLang="de-DE"/>
          </a:p>
        </p:txBody>
      </p:sp>
      <p:sp>
        <p:nvSpPr>
          <p:cNvPr id="2052" name="Text Box 75"/>
          <p:cNvSpPr txBox="1">
            <a:spLocks noChangeArrowheads="1"/>
          </p:cNvSpPr>
          <p:nvPr/>
        </p:nvSpPr>
        <p:spPr bwMode="auto">
          <a:xfrm>
            <a:off x="488950" y="6021388"/>
            <a:ext cx="91154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Bef>
                <a:spcPts val="563"/>
              </a:spcBef>
            </a:pPr>
            <a:r>
              <a:rPr lang="de-DE" altLang="de-DE" sz="1400" u="sng">
                <a:solidFill>
                  <a:srgbClr val="000000"/>
                </a:solidFill>
              </a:rPr>
              <a:t>Versuchsübersicht  Ld2</a:t>
            </a:r>
            <a:r>
              <a:rPr lang="de-DE" altLang="de-DE" sz="1400">
                <a:solidFill>
                  <a:srgbClr val="000000"/>
                </a:solidFill>
              </a:rPr>
              <a:t>:          </a:t>
            </a:r>
            <a:r>
              <a:rPr lang="de-DE" altLang="de-DE" sz="2000" i="1">
                <a:solidFill>
                  <a:srgbClr val="006600"/>
                </a:solidFill>
              </a:rPr>
              <a:t>„Wir zaubern mit </a:t>
            </a:r>
            <a:r>
              <a:rPr lang="de-DE" altLang="de-DE" sz="1400" i="1">
                <a:solidFill>
                  <a:srgbClr val="006600"/>
                </a:solidFill>
              </a:rPr>
              <a:t>ruhender </a:t>
            </a:r>
            <a:r>
              <a:rPr lang="de-DE" altLang="de-DE" sz="2000" i="1">
                <a:solidFill>
                  <a:srgbClr val="006600"/>
                </a:solidFill>
              </a:rPr>
              <a:t>Luft „</a:t>
            </a:r>
            <a:r>
              <a:rPr lang="de-DE" altLang="de-DE" sz="2000" i="1">
                <a:solidFill>
                  <a:srgbClr val="006666"/>
                </a:solidFill>
              </a:rPr>
              <a:t>  </a:t>
            </a:r>
          </a:p>
          <a:p>
            <a:pPr eaLnBrk="1" hangingPunct="1"/>
            <a:r>
              <a:rPr lang="de-DE" altLang="de-DE" sz="1200">
                <a:solidFill>
                  <a:schemeClr val="tx1"/>
                </a:solidFill>
              </a:rPr>
              <a:t>                                                       Teil 1:  Luftdruckänderungen durch Raumänderungen =&gt; Über-, Unter- und  Umgebungsdruck</a:t>
            </a:r>
            <a:endParaRPr lang="de-DE" altLang="de-DE" sz="1200" u="sng">
              <a:solidFill>
                <a:schemeClr val="tx1"/>
              </a:solidFill>
            </a:endParaRPr>
          </a:p>
        </p:txBody>
      </p:sp>
      <p:sp>
        <p:nvSpPr>
          <p:cNvPr id="2053" name="Text Box 104"/>
          <p:cNvSpPr txBox="1">
            <a:spLocks noChangeArrowheads="1"/>
          </p:cNvSpPr>
          <p:nvPr/>
        </p:nvSpPr>
        <p:spPr bwMode="auto">
          <a:xfrm>
            <a:off x="6102350" y="4508500"/>
            <a:ext cx="11223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t>L18 Korkenschießen</a:t>
            </a:r>
          </a:p>
        </p:txBody>
      </p:sp>
      <p:sp>
        <p:nvSpPr>
          <p:cNvPr id="2054" name="Text Box 105"/>
          <p:cNvSpPr txBox="1">
            <a:spLocks noChangeArrowheads="1"/>
          </p:cNvSpPr>
          <p:nvPr/>
        </p:nvSpPr>
        <p:spPr bwMode="auto">
          <a:xfrm>
            <a:off x="5967413" y="4076700"/>
            <a:ext cx="11509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t>L18: Korkenschießen</a:t>
            </a:r>
          </a:p>
        </p:txBody>
      </p:sp>
      <p:sp>
        <p:nvSpPr>
          <p:cNvPr id="2055" name="Text Box 118"/>
          <p:cNvSpPr txBox="1">
            <a:spLocks noChangeArrowheads="1"/>
          </p:cNvSpPr>
          <p:nvPr/>
        </p:nvSpPr>
        <p:spPr bwMode="auto">
          <a:xfrm>
            <a:off x="485775" y="1123950"/>
            <a:ext cx="1841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altLang="de-DE"/>
          </a:p>
        </p:txBody>
      </p:sp>
      <p:sp>
        <p:nvSpPr>
          <p:cNvPr id="2056" name="Rectangle 14"/>
          <p:cNvSpPr>
            <a:spLocks noChangeArrowheads="1"/>
          </p:cNvSpPr>
          <p:nvPr/>
        </p:nvSpPr>
        <p:spPr bwMode="auto">
          <a:xfrm>
            <a:off x="7292975" y="765175"/>
            <a:ext cx="2030413" cy="1439863"/>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sp>
        <p:nvSpPr>
          <p:cNvPr id="2057" name="Text Box 154"/>
          <p:cNvSpPr txBox="1">
            <a:spLocks noChangeArrowheads="1"/>
          </p:cNvSpPr>
          <p:nvPr/>
        </p:nvSpPr>
        <p:spPr bwMode="auto">
          <a:xfrm>
            <a:off x="561975" y="6643688"/>
            <a:ext cx="93440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altLang="de-DE">
                <a:solidFill>
                  <a:schemeClr val="bg2"/>
                </a:solidFill>
              </a:rPr>
              <a:t>                                                                                                                                                                                                                                  </a:t>
            </a:r>
          </a:p>
        </p:txBody>
      </p:sp>
      <p:sp>
        <p:nvSpPr>
          <p:cNvPr id="2058" name="Text Box 155"/>
          <p:cNvSpPr txBox="1">
            <a:spLocks noChangeArrowheads="1"/>
          </p:cNvSpPr>
          <p:nvPr/>
        </p:nvSpPr>
        <p:spPr bwMode="auto">
          <a:xfrm>
            <a:off x="7972425" y="115888"/>
            <a:ext cx="9667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t>Stand: 4.10.2009</a:t>
            </a:r>
          </a:p>
        </p:txBody>
      </p:sp>
      <p:grpSp>
        <p:nvGrpSpPr>
          <p:cNvPr id="2059" name="Group 552"/>
          <p:cNvGrpSpPr>
            <a:grpSpLocks/>
          </p:cNvGrpSpPr>
          <p:nvPr/>
        </p:nvGrpSpPr>
        <p:grpSpPr bwMode="auto">
          <a:xfrm>
            <a:off x="4826000" y="2009775"/>
            <a:ext cx="61913" cy="55563"/>
            <a:chOff x="3040" y="1266"/>
            <a:chExt cx="39" cy="35"/>
          </a:xfrm>
        </p:grpSpPr>
        <p:sp>
          <p:nvSpPr>
            <p:cNvPr id="2209" name="Line 12"/>
            <p:cNvSpPr>
              <a:spLocks noChangeShapeType="1"/>
            </p:cNvSpPr>
            <p:nvPr/>
          </p:nvSpPr>
          <p:spPr bwMode="auto">
            <a:xfrm>
              <a:off x="3040" y="1266"/>
              <a:ext cx="0" cy="35"/>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de-DE"/>
            </a:p>
          </p:txBody>
        </p:sp>
        <p:sp>
          <p:nvSpPr>
            <p:cNvPr id="2210" name="Line 13"/>
            <p:cNvSpPr>
              <a:spLocks noChangeShapeType="1"/>
            </p:cNvSpPr>
            <p:nvPr/>
          </p:nvSpPr>
          <p:spPr bwMode="auto">
            <a:xfrm>
              <a:off x="3078" y="1266"/>
              <a:ext cx="1" cy="35"/>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de-DE"/>
            </a:p>
          </p:txBody>
        </p:sp>
      </p:grpSp>
      <p:grpSp>
        <p:nvGrpSpPr>
          <p:cNvPr id="2060" name="Gruppieren 169"/>
          <p:cNvGrpSpPr>
            <a:grpSpLocks/>
          </p:cNvGrpSpPr>
          <p:nvPr/>
        </p:nvGrpSpPr>
        <p:grpSpPr bwMode="auto">
          <a:xfrm>
            <a:off x="5600700" y="4005263"/>
            <a:ext cx="2736850" cy="1584325"/>
            <a:chOff x="5601072" y="4005064"/>
            <a:chExt cx="2736304" cy="1584177"/>
          </a:xfrm>
        </p:grpSpPr>
        <p:pic>
          <p:nvPicPr>
            <p:cNvPr id="2205" name="Picture 212" descr="Korkenschieß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2510" y="4724201"/>
              <a:ext cx="1239838"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6" name="Rectangle 213"/>
            <p:cNvSpPr>
              <a:spLocks noChangeArrowheads="1"/>
            </p:cNvSpPr>
            <p:nvPr/>
          </p:nvSpPr>
          <p:spPr bwMode="auto">
            <a:xfrm>
              <a:off x="5601072" y="4005065"/>
              <a:ext cx="2736304" cy="1584176"/>
            </a:xfrm>
            <a:prstGeom prst="rect">
              <a:avLst/>
            </a:prstGeom>
            <a:noFill/>
            <a:ln w="9525">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sp>
          <p:nvSpPr>
            <p:cNvPr id="2207" name="Text Box 214"/>
            <p:cNvSpPr txBox="1">
              <a:spLocks noChangeArrowheads="1"/>
            </p:cNvSpPr>
            <p:nvPr/>
          </p:nvSpPr>
          <p:spPr bwMode="auto">
            <a:xfrm>
              <a:off x="5601072" y="4005064"/>
              <a:ext cx="2447437" cy="68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Aft>
                  <a:spcPct val="50000"/>
                </a:spcAft>
              </a:pPr>
              <a:r>
                <a:rPr lang="de-DE" altLang="de-DE" sz="1000" b="1">
                  <a:solidFill>
                    <a:srgbClr val="006600"/>
                  </a:solidFill>
                </a:rPr>
                <a:t>L18: Korkenschießen</a:t>
              </a:r>
              <a:r>
                <a:rPr lang="de-DE" altLang="de-DE">
                  <a:solidFill>
                    <a:srgbClr val="006600"/>
                  </a:solidFill>
                </a:rPr>
                <a:t> </a:t>
              </a:r>
            </a:p>
            <a:p>
              <a:pPr eaLnBrk="1" hangingPunct="1"/>
              <a:endParaRPr lang="de-DE" altLang="de-DE">
                <a:solidFill>
                  <a:srgbClr val="000000"/>
                </a:solidFill>
              </a:endParaRPr>
            </a:p>
            <a:p>
              <a:pPr eaLnBrk="1" hangingPunct="1"/>
              <a:r>
                <a:rPr lang="de-DE" altLang="de-DE">
                  <a:solidFill>
                    <a:srgbClr val="000000"/>
                  </a:solidFill>
                </a:rPr>
                <a:t>Korken </a:t>
              </a:r>
              <a:r>
                <a:rPr lang="de-DE" altLang="de-DE" u="sng">
                  <a:solidFill>
                    <a:srgbClr val="000000"/>
                  </a:solidFill>
                </a:rPr>
                <a:t>locker</a:t>
              </a:r>
              <a:r>
                <a:rPr lang="de-DE" altLang="de-DE">
                  <a:solidFill>
                    <a:srgbClr val="000000"/>
                  </a:solidFill>
                </a:rPr>
                <a:t> in die Öffnung eines leeren Milch- oder Saftbehälters stecken. </a:t>
              </a:r>
            </a:p>
          </p:txBody>
        </p:sp>
        <p:sp>
          <p:nvSpPr>
            <p:cNvPr id="2208" name="Text Box 215"/>
            <p:cNvSpPr txBox="1">
              <a:spLocks noChangeArrowheads="1"/>
            </p:cNvSpPr>
            <p:nvPr/>
          </p:nvSpPr>
          <p:spPr bwMode="auto">
            <a:xfrm>
              <a:off x="6896472" y="4581326"/>
              <a:ext cx="1440904" cy="86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a:solidFill>
                    <a:srgbClr val="000000"/>
                  </a:solidFill>
                </a:rPr>
                <a:t>Dann mit der Faust auf den Behälter schlagen. Die zusammengepresste Luft lässt den Korken weit fliegen.</a:t>
              </a:r>
            </a:p>
            <a:p>
              <a:pPr eaLnBrk="1" hangingPunct="1">
                <a:spcBef>
                  <a:spcPct val="25000"/>
                </a:spcBef>
              </a:pPr>
              <a:r>
                <a:rPr lang="de-DE" altLang="de-DE">
                  <a:solidFill>
                    <a:srgbClr val="000000"/>
                  </a:solidFill>
                </a:rPr>
                <a:t>Wer schießt am weitesten?</a:t>
              </a:r>
            </a:p>
          </p:txBody>
        </p:sp>
      </p:grpSp>
      <p:sp>
        <p:nvSpPr>
          <p:cNvPr id="2061" name="Text Box 272"/>
          <p:cNvSpPr txBox="1">
            <a:spLocks noChangeArrowheads="1"/>
          </p:cNvSpPr>
          <p:nvPr/>
        </p:nvSpPr>
        <p:spPr bwMode="auto">
          <a:xfrm>
            <a:off x="819150" y="2420938"/>
            <a:ext cx="180816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t>L19 Lufträume drücken und dehnen</a:t>
            </a:r>
          </a:p>
        </p:txBody>
      </p:sp>
      <p:sp>
        <p:nvSpPr>
          <p:cNvPr id="2062" name="Text Box 273"/>
          <p:cNvSpPr txBox="1">
            <a:spLocks noChangeArrowheads="1"/>
          </p:cNvSpPr>
          <p:nvPr/>
        </p:nvSpPr>
        <p:spPr bwMode="auto">
          <a:xfrm>
            <a:off x="641350" y="2420938"/>
            <a:ext cx="23637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t>L19 Lufträume  zusammen drücken und dehnen</a:t>
            </a:r>
          </a:p>
        </p:txBody>
      </p:sp>
      <p:sp>
        <p:nvSpPr>
          <p:cNvPr id="2063" name="Text Box 312"/>
          <p:cNvSpPr txBox="1">
            <a:spLocks noChangeArrowheads="1"/>
          </p:cNvSpPr>
          <p:nvPr/>
        </p:nvSpPr>
        <p:spPr bwMode="auto">
          <a:xfrm>
            <a:off x="485775" y="3644900"/>
            <a:ext cx="7032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t>Saughaken</a:t>
            </a:r>
          </a:p>
        </p:txBody>
      </p:sp>
      <p:grpSp>
        <p:nvGrpSpPr>
          <p:cNvPr id="2233" name="Group 185"/>
          <p:cNvGrpSpPr>
            <a:grpSpLocks/>
          </p:cNvGrpSpPr>
          <p:nvPr/>
        </p:nvGrpSpPr>
        <p:grpSpPr bwMode="auto">
          <a:xfrm>
            <a:off x="3513138" y="2276475"/>
            <a:ext cx="3679825" cy="1628775"/>
            <a:chOff x="2213" y="1434"/>
            <a:chExt cx="2318" cy="1026"/>
          </a:xfrm>
        </p:grpSpPr>
        <p:grpSp>
          <p:nvGrpSpPr>
            <p:cNvPr id="2162" name="Group 310"/>
            <p:cNvGrpSpPr>
              <a:grpSpLocks/>
            </p:cNvGrpSpPr>
            <p:nvPr/>
          </p:nvGrpSpPr>
          <p:grpSpPr bwMode="auto">
            <a:xfrm>
              <a:off x="2213" y="1688"/>
              <a:ext cx="702" cy="206"/>
              <a:chOff x="295" y="1752"/>
              <a:chExt cx="635" cy="206"/>
            </a:xfrm>
          </p:grpSpPr>
          <p:pic>
            <p:nvPicPr>
              <p:cNvPr id="2185" name="Picture 260" descr="Spritz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 y="1752"/>
                <a:ext cx="635"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86" name="Group 283"/>
              <p:cNvGrpSpPr>
                <a:grpSpLocks/>
              </p:cNvGrpSpPr>
              <p:nvPr/>
            </p:nvGrpSpPr>
            <p:grpSpPr bwMode="auto">
              <a:xfrm>
                <a:off x="413" y="1809"/>
                <a:ext cx="38" cy="34"/>
                <a:chOff x="385" y="1797"/>
                <a:chExt cx="91" cy="91"/>
              </a:xfrm>
            </p:grpSpPr>
            <p:sp>
              <p:nvSpPr>
                <p:cNvPr id="2196" name="Line 281"/>
                <p:cNvSpPr>
                  <a:spLocks noChangeShapeType="1"/>
                </p:cNvSpPr>
                <p:nvPr/>
              </p:nvSpPr>
              <p:spPr bwMode="auto">
                <a:xfrm>
                  <a:off x="431" y="1797"/>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97" name="Line 282"/>
                <p:cNvSpPr>
                  <a:spLocks noChangeShapeType="1"/>
                </p:cNvSpPr>
                <p:nvPr/>
              </p:nvSpPr>
              <p:spPr bwMode="auto">
                <a:xfrm>
                  <a:off x="385" y="1842"/>
                  <a:ext cx="9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grpSp>
          <p:grpSp>
            <p:nvGrpSpPr>
              <p:cNvPr id="2187" name="Group 284"/>
              <p:cNvGrpSpPr>
                <a:grpSpLocks/>
              </p:cNvGrpSpPr>
              <p:nvPr/>
            </p:nvGrpSpPr>
            <p:grpSpPr bwMode="auto">
              <a:xfrm>
                <a:off x="478" y="1810"/>
                <a:ext cx="38" cy="35"/>
                <a:chOff x="385" y="1797"/>
                <a:chExt cx="91" cy="91"/>
              </a:xfrm>
            </p:grpSpPr>
            <p:sp>
              <p:nvSpPr>
                <p:cNvPr id="2194" name="Line 285"/>
                <p:cNvSpPr>
                  <a:spLocks noChangeShapeType="1"/>
                </p:cNvSpPr>
                <p:nvPr/>
              </p:nvSpPr>
              <p:spPr bwMode="auto">
                <a:xfrm>
                  <a:off x="431" y="1797"/>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95" name="Line 286"/>
                <p:cNvSpPr>
                  <a:spLocks noChangeShapeType="1"/>
                </p:cNvSpPr>
                <p:nvPr/>
              </p:nvSpPr>
              <p:spPr bwMode="auto">
                <a:xfrm>
                  <a:off x="385" y="1842"/>
                  <a:ext cx="9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grpSp>
          <p:grpSp>
            <p:nvGrpSpPr>
              <p:cNvPr id="2188" name="Group 287"/>
              <p:cNvGrpSpPr>
                <a:grpSpLocks/>
              </p:cNvGrpSpPr>
              <p:nvPr/>
            </p:nvGrpSpPr>
            <p:grpSpPr bwMode="auto">
              <a:xfrm>
                <a:off x="428" y="1861"/>
                <a:ext cx="37" cy="34"/>
                <a:chOff x="385" y="1797"/>
                <a:chExt cx="91" cy="91"/>
              </a:xfrm>
            </p:grpSpPr>
            <p:sp>
              <p:nvSpPr>
                <p:cNvPr id="2192" name="Line 288"/>
                <p:cNvSpPr>
                  <a:spLocks noChangeShapeType="1"/>
                </p:cNvSpPr>
                <p:nvPr/>
              </p:nvSpPr>
              <p:spPr bwMode="auto">
                <a:xfrm>
                  <a:off x="431" y="1797"/>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93" name="Line 289"/>
                <p:cNvSpPr>
                  <a:spLocks noChangeShapeType="1"/>
                </p:cNvSpPr>
                <p:nvPr/>
              </p:nvSpPr>
              <p:spPr bwMode="auto">
                <a:xfrm>
                  <a:off x="385" y="1842"/>
                  <a:ext cx="9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grpSp>
          <p:grpSp>
            <p:nvGrpSpPr>
              <p:cNvPr id="2189" name="Group 307"/>
              <p:cNvGrpSpPr>
                <a:grpSpLocks/>
              </p:cNvGrpSpPr>
              <p:nvPr/>
            </p:nvGrpSpPr>
            <p:grpSpPr bwMode="auto">
              <a:xfrm>
                <a:off x="500" y="1851"/>
                <a:ext cx="37" cy="34"/>
                <a:chOff x="385" y="1797"/>
                <a:chExt cx="91" cy="91"/>
              </a:xfrm>
            </p:grpSpPr>
            <p:sp>
              <p:nvSpPr>
                <p:cNvPr id="2190" name="Line 308"/>
                <p:cNvSpPr>
                  <a:spLocks noChangeShapeType="1"/>
                </p:cNvSpPr>
                <p:nvPr/>
              </p:nvSpPr>
              <p:spPr bwMode="auto">
                <a:xfrm>
                  <a:off x="431" y="1797"/>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91" name="Line 309"/>
                <p:cNvSpPr>
                  <a:spLocks noChangeShapeType="1"/>
                </p:cNvSpPr>
                <p:nvPr/>
              </p:nvSpPr>
              <p:spPr bwMode="auto">
                <a:xfrm>
                  <a:off x="385" y="1842"/>
                  <a:ext cx="9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grpSp>
        </p:grpSp>
        <p:sp>
          <p:nvSpPr>
            <p:cNvPr id="2163" name="Text Box 278"/>
            <p:cNvSpPr txBox="1">
              <a:spLocks noChangeArrowheads="1"/>
            </p:cNvSpPr>
            <p:nvPr/>
          </p:nvSpPr>
          <p:spPr bwMode="auto">
            <a:xfrm>
              <a:off x="2984" y="1643"/>
              <a:ext cx="1547" cy="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a:solidFill>
                    <a:srgbClr val="000000"/>
                  </a:solidFill>
                </a:rPr>
                <a:t>Halte die Öffnung der Spritze zu und schiebe den Kolben in die Spritze. Durch das Reinschieben wird der Luftraum verkleinert; es entsteht Überdruck! Schiebe den Kolben nach vorn und halte wieder die Öffnung zu. Du wirst Mühe haben, ihn wieder heraus zu ziehen.</a:t>
              </a:r>
            </a:p>
            <a:p>
              <a:pPr eaLnBrk="1" hangingPunct="1">
                <a:spcBef>
                  <a:spcPct val="30000"/>
                </a:spcBef>
              </a:pPr>
              <a:r>
                <a:rPr lang="de-DE" altLang="de-DE">
                  <a:solidFill>
                    <a:srgbClr val="000000"/>
                  </a:solidFill>
                </a:rPr>
                <a:t>Lege den Haken um. Dadurch wird der Luftraum unter der Halbschale vergrößert; es entsteht Unterdruck.</a:t>
              </a:r>
            </a:p>
          </p:txBody>
        </p:sp>
        <p:sp>
          <p:nvSpPr>
            <p:cNvPr id="2164" name="Text Box 279"/>
            <p:cNvSpPr txBox="1">
              <a:spLocks noChangeArrowheads="1"/>
            </p:cNvSpPr>
            <p:nvPr/>
          </p:nvSpPr>
          <p:spPr bwMode="auto">
            <a:xfrm>
              <a:off x="2622" y="1462"/>
              <a:ext cx="140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sz="1000" b="1">
                  <a:solidFill>
                    <a:srgbClr val="006600"/>
                  </a:solidFill>
                </a:rPr>
                <a:t>L19: Spritze und Haken</a:t>
              </a:r>
            </a:p>
          </p:txBody>
        </p:sp>
        <p:sp>
          <p:nvSpPr>
            <p:cNvPr id="2165" name="Rectangle 277"/>
            <p:cNvSpPr>
              <a:spLocks noChangeArrowheads="1"/>
            </p:cNvSpPr>
            <p:nvPr/>
          </p:nvSpPr>
          <p:spPr bwMode="auto">
            <a:xfrm>
              <a:off x="2213" y="1434"/>
              <a:ext cx="2268" cy="1026"/>
            </a:xfrm>
            <a:prstGeom prst="rect">
              <a:avLst/>
            </a:prstGeom>
            <a:noFill/>
            <a:ln w="9525">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grpSp>
          <p:nvGrpSpPr>
            <p:cNvPr id="2166" name="Group 365"/>
            <p:cNvGrpSpPr>
              <a:grpSpLocks/>
            </p:cNvGrpSpPr>
            <p:nvPr/>
          </p:nvGrpSpPr>
          <p:grpSpPr bwMode="auto">
            <a:xfrm>
              <a:off x="2258" y="2006"/>
              <a:ext cx="751" cy="429"/>
              <a:chOff x="265" y="1944"/>
              <a:chExt cx="680" cy="429"/>
            </a:xfrm>
          </p:grpSpPr>
          <p:grpSp>
            <p:nvGrpSpPr>
              <p:cNvPr id="2168" name="Group 306"/>
              <p:cNvGrpSpPr>
                <a:grpSpLocks/>
              </p:cNvGrpSpPr>
              <p:nvPr/>
            </p:nvGrpSpPr>
            <p:grpSpPr bwMode="auto">
              <a:xfrm>
                <a:off x="265" y="2024"/>
                <a:ext cx="680" cy="349"/>
                <a:chOff x="340" y="2069"/>
                <a:chExt cx="680" cy="349"/>
              </a:xfrm>
            </p:grpSpPr>
            <p:pic>
              <p:nvPicPr>
                <p:cNvPr id="2172" name="Picture 271" descr="Haken au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 y="2069"/>
                  <a:ext cx="680"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73" name="Group 290"/>
                <p:cNvGrpSpPr>
                  <a:grpSpLocks/>
                </p:cNvGrpSpPr>
                <p:nvPr/>
              </p:nvGrpSpPr>
              <p:grpSpPr bwMode="auto">
                <a:xfrm>
                  <a:off x="595" y="2326"/>
                  <a:ext cx="31" cy="31"/>
                  <a:chOff x="385" y="1797"/>
                  <a:chExt cx="91" cy="91"/>
                </a:xfrm>
              </p:grpSpPr>
              <p:sp>
                <p:nvSpPr>
                  <p:cNvPr id="2183" name="Line 291"/>
                  <p:cNvSpPr>
                    <a:spLocks noChangeShapeType="1"/>
                  </p:cNvSpPr>
                  <p:nvPr/>
                </p:nvSpPr>
                <p:spPr bwMode="auto">
                  <a:xfrm>
                    <a:off x="431" y="1797"/>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84" name="Line 292"/>
                  <p:cNvSpPr>
                    <a:spLocks noChangeShapeType="1"/>
                  </p:cNvSpPr>
                  <p:nvPr/>
                </p:nvSpPr>
                <p:spPr bwMode="auto">
                  <a:xfrm>
                    <a:off x="385" y="1842"/>
                    <a:ext cx="9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grpSp>
            <p:grpSp>
              <p:nvGrpSpPr>
                <p:cNvPr id="2174" name="Group 294"/>
                <p:cNvGrpSpPr>
                  <a:grpSpLocks/>
                </p:cNvGrpSpPr>
                <p:nvPr/>
              </p:nvGrpSpPr>
              <p:grpSpPr bwMode="auto">
                <a:xfrm>
                  <a:off x="521" y="2341"/>
                  <a:ext cx="31" cy="31"/>
                  <a:chOff x="385" y="1797"/>
                  <a:chExt cx="91" cy="91"/>
                </a:xfrm>
              </p:grpSpPr>
              <p:sp>
                <p:nvSpPr>
                  <p:cNvPr id="2181" name="Line 295"/>
                  <p:cNvSpPr>
                    <a:spLocks noChangeShapeType="1"/>
                  </p:cNvSpPr>
                  <p:nvPr/>
                </p:nvSpPr>
                <p:spPr bwMode="auto">
                  <a:xfrm>
                    <a:off x="431" y="1797"/>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82" name="Line 296"/>
                  <p:cNvSpPr>
                    <a:spLocks noChangeShapeType="1"/>
                  </p:cNvSpPr>
                  <p:nvPr/>
                </p:nvSpPr>
                <p:spPr bwMode="auto">
                  <a:xfrm>
                    <a:off x="385" y="1842"/>
                    <a:ext cx="9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grpSp>
            <p:grpSp>
              <p:nvGrpSpPr>
                <p:cNvPr id="2175" name="Group 297"/>
                <p:cNvGrpSpPr>
                  <a:grpSpLocks/>
                </p:cNvGrpSpPr>
                <p:nvPr/>
              </p:nvGrpSpPr>
              <p:grpSpPr bwMode="auto">
                <a:xfrm>
                  <a:off x="645" y="2344"/>
                  <a:ext cx="31" cy="31"/>
                  <a:chOff x="385" y="1797"/>
                  <a:chExt cx="91" cy="91"/>
                </a:xfrm>
              </p:grpSpPr>
              <p:sp>
                <p:nvSpPr>
                  <p:cNvPr id="2179" name="Line 298"/>
                  <p:cNvSpPr>
                    <a:spLocks noChangeShapeType="1"/>
                  </p:cNvSpPr>
                  <p:nvPr/>
                </p:nvSpPr>
                <p:spPr bwMode="auto">
                  <a:xfrm>
                    <a:off x="431" y="1797"/>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80" name="Line 299"/>
                  <p:cNvSpPr>
                    <a:spLocks noChangeShapeType="1"/>
                  </p:cNvSpPr>
                  <p:nvPr/>
                </p:nvSpPr>
                <p:spPr bwMode="auto">
                  <a:xfrm>
                    <a:off x="385" y="1842"/>
                    <a:ext cx="9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grpSp>
            <p:grpSp>
              <p:nvGrpSpPr>
                <p:cNvPr id="2176" name="Group 303"/>
                <p:cNvGrpSpPr>
                  <a:grpSpLocks/>
                </p:cNvGrpSpPr>
                <p:nvPr/>
              </p:nvGrpSpPr>
              <p:grpSpPr bwMode="auto">
                <a:xfrm>
                  <a:off x="703" y="2341"/>
                  <a:ext cx="31" cy="31"/>
                  <a:chOff x="385" y="1797"/>
                  <a:chExt cx="91" cy="91"/>
                </a:xfrm>
              </p:grpSpPr>
              <p:sp>
                <p:nvSpPr>
                  <p:cNvPr id="2177" name="Line 304"/>
                  <p:cNvSpPr>
                    <a:spLocks noChangeShapeType="1"/>
                  </p:cNvSpPr>
                  <p:nvPr/>
                </p:nvSpPr>
                <p:spPr bwMode="auto">
                  <a:xfrm>
                    <a:off x="431" y="1797"/>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78" name="Line 305"/>
                  <p:cNvSpPr>
                    <a:spLocks noChangeShapeType="1"/>
                  </p:cNvSpPr>
                  <p:nvPr/>
                </p:nvSpPr>
                <p:spPr bwMode="auto">
                  <a:xfrm>
                    <a:off x="385" y="1842"/>
                    <a:ext cx="9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grpSp>
          </p:grpSp>
          <p:sp>
            <p:nvSpPr>
              <p:cNvPr id="2169" name="Line 328"/>
              <p:cNvSpPr>
                <a:spLocks noChangeShapeType="1"/>
              </p:cNvSpPr>
              <p:nvPr/>
            </p:nvSpPr>
            <p:spPr bwMode="auto">
              <a:xfrm flipH="1" flipV="1">
                <a:off x="748" y="1979"/>
                <a:ext cx="91" cy="9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170" name="Line 362"/>
              <p:cNvSpPr>
                <a:spLocks noChangeShapeType="1"/>
              </p:cNvSpPr>
              <p:nvPr/>
            </p:nvSpPr>
            <p:spPr bwMode="auto">
              <a:xfrm>
                <a:off x="552" y="1944"/>
                <a:ext cx="151" cy="29"/>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de-DE"/>
              </a:p>
            </p:txBody>
          </p:sp>
          <p:sp>
            <p:nvSpPr>
              <p:cNvPr id="2171" name="Line 363"/>
              <p:cNvSpPr>
                <a:spLocks noChangeShapeType="1"/>
              </p:cNvSpPr>
              <p:nvPr/>
            </p:nvSpPr>
            <p:spPr bwMode="auto">
              <a:xfrm flipH="1">
                <a:off x="358" y="1957"/>
                <a:ext cx="136" cy="4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grpSp>
        <p:sp>
          <p:nvSpPr>
            <p:cNvPr id="2167" name="Text Box 371"/>
            <p:cNvSpPr txBox="1">
              <a:spLocks noChangeArrowheads="1"/>
            </p:cNvSpPr>
            <p:nvPr/>
          </p:nvSpPr>
          <p:spPr bwMode="auto">
            <a:xfrm>
              <a:off x="4258" y="1434"/>
              <a:ext cx="201" cy="170"/>
            </a:xfrm>
            <a:prstGeom prst="rect">
              <a:avLst/>
            </a:prstGeom>
            <a:solidFill>
              <a:srgbClr val="FFFF00"/>
            </a:solidFill>
            <a:ln w="9525">
              <a:solidFill>
                <a:schemeClr val="tx1"/>
              </a:solidFill>
              <a:round/>
              <a:headEnd/>
              <a:tailEnd/>
            </a:ln>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Aft>
                  <a:spcPct val="50000"/>
                </a:spcAft>
              </a:pPr>
              <a:r>
                <a:rPr lang="de-DE" altLang="de-DE" sz="1100" b="1">
                  <a:solidFill>
                    <a:schemeClr val="tx1"/>
                  </a:solidFill>
                </a:rPr>
                <a:t>A</a:t>
              </a:r>
            </a:p>
          </p:txBody>
        </p:sp>
      </p:grpSp>
      <p:sp>
        <p:nvSpPr>
          <p:cNvPr id="2155" name="Text Box 26"/>
          <p:cNvSpPr txBox="1">
            <a:spLocks noChangeArrowheads="1"/>
          </p:cNvSpPr>
          <p:nvPr/>
        </p:nvSpPr>
        <p:spPr bwMode="auto">
          <a:xfrm>
            <a:off x="7185025" y="692150"/>
            <a:ext cx="2497138"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Aft>
                <a:spcPct val="30000"/>
              </a:spcAft>
            </a:pPr>
            <a:r>
              <a:rPr lang="de-DE" altLang="de-DE" sz="1000" b="1">
                <a:solidFill>
                  <a:srgbClr val="006600"/>
                </a:solidFill>
              </a:rPr>
              <a:t>L6: Pinkelnde Flasche</a:t>
            </a:r>
          </a:p>
          <a:p>
            <a:pPr eaLnBrk="1" hangingPunct="1">
              <a:spcAft>
                <a:spcPct val="30000"/>
              </a:spcAft>
            </a:pPr>
            <a:r>
              <a:rPr lang="de-DE" altLang="de-DE">
                <a:solidFill>
                  <a:schemeClr val="tx1"/>
                </a:solidFill>
              </a:rPr>
              <a:t>Fülle in eine Flasche mit einem Loch Wasser und drehe den Verschluss zu. Das Wasser läuft nur kurze Zeit heraus, dann nicht mehr</a:t>
            </a:r>
            <a:r>
              <a:rPr lang="de-DE" altLang="de-DE">
                <a:solidFill>
                  <a:srgbClr val="000000"/>
                </a:solidFill>
              </a:rPr>
              <a:t>. Das ausfließende Wasser vergrößert den Luftraum im oberen Teil der Flasche und lässt so einen Unterdruck entstehen. Dieser </a:t>
            </a:r>
            <a:r>
              <a:rPr lang="de-DE" altLang="de-DE">
                <a:solidFill>
                  <a:schemeClr val="tx1"/>
                </a:solidFill>
              </a:rPr>
              <a:t>Unterdruck saugt das Wasser an; zusätzlich drückt der Umgebungsdruck auf das Wasser vor dem Loch</a:t>
            </a:r>
            <a:r>
              <a:rPr lang="de-DE" altLang="de-DE">
                <a:solidFill>
                  <a:srgbClr val="000000"/>
                </a:solidFill>
              </a:rPr>
              <a:t>. In dem Moment, da der Verschluss aufgedreht wird, läuft wieder Wasser aus der Flasche. </a:t>
            </a:r>
          </a:p>
        </p:txBody>
      </p:sp>
      <p:sp>
        <p:nvSpPr>
          <p:cNvPr id="2157" name="Text Box 372"/>
          <p:cNvSpPr txBox="1">
            <a:spLocks noChangeArrowheads="1"/>
          </p:cNvSpPr>
          <p:nvPr/>
        </p:nvSpPr>
        <p:spPr bwMode="auto">
          <a:xfrm>
            <a:off x="9297988" y="639763"/>
            <a:ext cx="312737" cy="269875"/>
          </a:xfrm>
          <a:prstGeom prst="rect">
            <a:avLst/>
          </a:prstGeom>
          <a:solidFill>
            <a:srgbClr val="FFFF00"/>
          </a:solidFill>
          <a:ln w="9525">
            <a:solidFill>
              <a:schemeClr val="tx1"/>
            </a:solidFill>
            <a:round/>
            <a:headEnd/>
            <a:tailEnd/>
          </a:ln>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Aft>
                <a:spcPct val="50000"/>
              </a:spcAft>
            </a:pPr>
            <a:r>
              <a:rPr lang="de-DE" altLang="de-DE" sz="1100" b="1">
                <a:solidFill>
                  <a:schemeClr val="tx1"/>
                </a:solidFill>
              </a:rPr>
              <a:t>A</a:t>
            </a:r>
          </a:p>
        </p:txBody>
      </p:sp>
      <p:sp>
        <p:nvSpPr>
          <p:cNvPr id="2067" name="Text Box 403"/>
          <p:cNvSpPr txBox="1">
            <a:spLocks noChangeArrowheads="1"/>
          </p:cNvSpPr>
          <p:nvPr/>
        </p:nvSpPr>
        <p:spPr bwMode="auto">
          <a:xfrm>
            <a:off x="6746875" y="4076700"/>
            <a:ext cx="1841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altLang="de-DE"/>
          </a:p>
        </p:txBody>
      </p:sp>
      <p:sp>
        <p:nvSpPr>
          <p:cNvPr id="2068" name="Text Box 408"/>
          <p:cNvSpPr txBox="1">
            <a:spLocks noChangeArrowheads="1"/>
          </p:cNvSpPr>
          <p:nvPr/>
        </p:nvSpPr>
        <p:spPr bwMode="auto">
          <a:xfrm>
            <a:off x="6608763" y="4076700"/>
            <a:ext cx="29797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altLang="de-DE" u="sng"/>
              <a:t>Merke:</a:t>
            </a:r>
          </a:p>
        </p:txBody>
      </p:sp>
      <p:grpSp>
        <p:nvGrpSpPr>
          <p:cNvPr id="2225" name="Group 177"/>
          <p:cNvGrpSpPr>
            <a:grpSpLocks/>
          </p:cNvGrpSpPr>
          <p:nvPr/>
        </p:nvGrpSpPr>
        <p:grpSpPr bwMode="auto">
          <a:xfrm>
            <a:off x="3838575" y="620713"/>
            <a:ext cx="2898775" cy="1649412"/>
            <a:chOff x="2418" y="391"/>
            <a:chExt cx="1826" cy="1039"/>
          </a:xfrm>
        </p:grpSpPr>
        <p:sp>
          <p:nvSpPr>
            <p:cNvPr id="2133" name="Rectangle 3"/>
            <p:cNvSpPr>
              <a:spLocks noChangeArrowheads="1"/>
            </p:cNvSpPr>
            <p:nvPr/>
          </p:nvSpPr>
          <p:spPr bwMode="auto">
            <a:xfrm>
              <a:off x="2418" y="391"/>
              <a:ext cx="1760" cy="1032"/>
            </a:xfrm>
            <a:prstGeom prst="rect">
              <a:avLst/>
            </a:prstGeom>
            <a:noFill/>
            <a:ln w="9360">
              <a:solidFill>
                <a:srgbClr val="3399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sp>
          <p:nvSpPr>
            <p:cNvPr id="2134" name="Text Box 4"/>
            <p:cNvSpPr txBox="1">
              <a:spLocks noChangeArrowheads="1"/>
            </p:cNvSpPr>
            <p:nvPr/>
          </p:nvSpPr>
          <p:spPr bwMode="auto">
            <a:xfrm>
              <a:off x="2718" y="391"/>
              <a:ext cx="1526"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Aft>
                  <a:spcPct val="40000"/>
                </a:spcAft>
              </a:pPr>
              <a:r>
                <a:rPr lang="de-DE" altLang="de-DE" sz="1000" b="1" dirty="0">
                  <a:solidFill>
                    <a:srgbClr val="006600"/>
                  </a:solidFill>
                </a:rPr>
                <a:t>L1: Luftsperre</a:t>
              </a:r>
              <a:r>
                <a:rPr lang="de-DE" altLang="de-DE" sz="1000" dirty="0">
                  <a:solidFill>
                    <a:srgbClr val="006600"/>
                  </a:solidFill>
                </a:rPr>
                <a:t> </a:t>
              </a:r>
              <a:r>
                <a:rPr lang="de-DE" altLang="de-DE" dirty="0">
                  <a:solidFill>
                    <a:srgbClr val="CC3300"/>
                  </a:solidFill>
                </a:rPr>
                <a:t>(immer erst nach L3!)</a:t>
              </a:r>
            </a:p>
            <a:p>
              <a:pPr eaLnBrk="1" hangingPunct="1"/>
              <a:r>
                <a:rPr lang="de-DE" altLang="de-DE" dirty="0">
                  <a:solidFill>
                    <a:srgbClr val="000000"/>
                  </a:solidFill>
                </a:rPr>
                <a:t>Schraube den Schraubverschluss mit dem eingeklebten Trichter auf die leere Flasche. Gieße Wasser </a:t>
              </a:r>
              <a:r>
                <a:rPr lang="de-DE" altLang="de-DE" u="sng" dirty="0">
                  <a:solidFill>
                    <a:srgbClr val="000000"/>
                  </a:solidFill>
                </a:rPr>
                <a:t>schnell </a:t>
              </a:r>
              <a:r>
                <a:rPr lang="de-DE" altLang="de-DE" dirty="0">
                  <a:solidFill>
                    <a:srgbClr val="000000"/>
                  </a:solidFill>
                </a:rPr>
                <a:t> in den Trichter: Nach einiger Zeit bleibt das Wasser im Trichter stehen. Die Luft in der Flasche kann nicht entweichen sondern wird zusammengedrückt. Es entsteht Überdruck, der das Wasser im Trichter nicht ablaufen lässt.</a:t>
              </a:r>
            </a:p>
            <a:p>
              <a:pPr eaLnBrk="1" hangingPunct="1"/>
              <a:r>
                <a:rPr lang="de-DE" altLang="de-DE" dirty="0">
                  <a:solidFill>
                    <a:srgbClr val="000000"/>
                  </a:solidFill>
                </a:rPr>
                <a:t>Steckt man nun einen Strohhalm hindurch, der nur in den Luftraum reicht, kann die Luft entweichen u. das Wasser nachfließen.</a:t>
              </a:r>
            </a:p>
          </p:txBody>
        </p:sp>
        <p:sp>
          <p:nvSpPr>
            <p:cNvPr id="2135" name="Text Box 373"/>
            <p:cNvSpPr txBox="1">
              <a:spLocks noChangeArrowheads="1"/>
            </p:cNvSpPr>
            <p:nvPr/>
          </p:nvSpPr>
          <p:spPr bwMode="auto">
            <a:xfrm>
              <a:off x="4006" y="397"/>
              <a:ext cx="179" cy="170"/>
            </a:xfrm>
            <a:prstGeom prst="rect">
              <a:avLst/>
            </a:prstGeom>
            <a:solidFill>
              <a:srgbClr val="FFFF00"/>
            </a:solidFill>
            <a:ln w="9525">
              <a:solidFill>
                <a:schemeClr val="tx1"/>
              </a:solidFill>
              <a:round/>
              <a:headEnd/>
              <a:tailEnd/>
            </a:ln>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Aft>
                  <a:spcPct val="50000"/>
                </a:spcAft>
              </a:pPr>
              <a:r>
                <a:rPr lang="de-DE" altLang="de-DE" sz="1100" b="1">
                  <a:solidFill>
                    <a:schemeClr val="tx1"/>
                  </a:solidFill>
                </a:rPr>
                <a:t>A</a:t>
              </a:r>
            </a:p>
          </p:txBody>
        </p:sp>
        <p:grpSp>
          <p:nvGrpSpPr>
            <p:cNvPr id="2136" name="Group 420"/>
            <p:cNvGrpSpPr>
              <a:grpSpLocks/>
            </p:cNvGrpSpPr>
            <p:nvPr/>
          </p:nvGrpSpPr>
          <p:grpSpPr bwMode="auto">
            <a:xfrm>
              <a:off x="2464" y="618"/>
              <a:ext cx="295" cy="680"/>
              <a:chOff x="2164" y="591"/>
              <a:chExt cx="314" cy="696"/>
            </a:xfrm>
          </p:grpSpPr>
          <p:grpSp>
            <p:nvGrpSpPr>
              <p:cNvPr id="2137" name="Group 346"/>
              <p:cNvGrpSpPr>
                <a:grpSpLocks/>
              </p:cNvGrpSpPr>
              <p:nvPr/>
            </p:nvGrpSpPr>
            <p:grpSpPr bwMode="auto">
              <a:xfrm>
                <a:off x="2164" y="591"/>
                <a:ext cx="314" cy="696"/>
                <a:chOff x="1486" y="500"/>
                <a:chExt cx="398" cy="879"/>
              </a:xfrm>
            </p:grpSpPr>
            <p:pic>
              <p:nvPicPr>
                <p:cNvPr id="213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86" y="500"/>
                  <a:ext cx="398" cy="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nvGrpSpPr>
                <p:cNvPr id="2140" name="Group 333"/>
                <p:cNvGrpSpPr>
                  <a:grpSpLocks/>
                </p:cNvGrpSpPr>
                <p:nvPr/>
              </p:nvGrpSpPr>
              <p:grpSpPr bwMode="auto">
                <a:xfrm>
                  <a:off x="1655" y="890"/>
                  <a:ext cx="45" cy="45"/>
                  <a:chOff x="1610" y="981"/>
                  <a:chExt cx="91" cy="90"/>
                </a:xfrm>
              </p:grpSpPr>
              <p:sp>
                <p:nvSpPr>
                  <p:cNvPr id="2153" name="Line 330"/>
                  <p:cNvSpPr>
                    <a:spLocks noChangeShapeType="1"/>
                  </p:cNvSpPr>
                  <p:nvPr/>
                </p:nvSpPr>
                <p:spPr bwMode="auto">
                  <a:xfrm>
                    <a:off x="1655" y="981"/>
                    <a:ext cx="0" cy="9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54" name="Line 332"/>
                  <p:cNvSpPr>
                    <a:spLocks noChangeShapeType="1"/>
                  </p:cNvSpPr>
                  <p:nvPr/>
                </p:nvSpPr>
                <p:spPr bwMode="auto">
                  <a:xfrm>
                    <a:off x="1610" y="1026"/>
                    <a:ext cx="91"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grpSp>
            <p:grpSp>
              <p:nvGrpSpPr>
                <p:cNvPr id="2141" name="Group 334"/>
                <p:cNvGrpSpPr>
                  <a:grpSpLocks/>
                </p:cNvGrpSpPr>
                <p:nvPr/>
              </p:nvGrpSpPr>
              <p:grpSpPr bwMode="auto">
                <a:xfrm>
                  <a:off x="1695" y="1056"/>
                  <a:ext cx="45" cy="45"/>
                  <a:chOff x="1610" y="981"/>
                  <a:chExt cx="91" cy="90"/>
                </a:xfrm>
              </p:grpSpPr>
              <p:sp>
                <p:nvSpPr>
                  <p:cNvPr id="2151" name="Line 335"/>
                  <p:cNvSpPr>
                    <a:spLocks noChangeShapeType="1"/>
                  </p:cNvSpPr>
                  <p:nvPr/>
                </p:nvSpPr>
                <p:spPr bwMode="auto">
                  <a:xfrm>
                    <a:off x="1655" y="981"/>
                    <a:ext cx="0" cy="9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52" name="Line 336"/>
                  <p:cNvSpPr>
                    <a:spLocks noChangeShapeType="1"/>
                  </p:cNvSpPr>
                  <p:nvPr/>
                </p:nvSpPr>
                <p:spPr bwMode="auto">
                  <a:xfrm>
                    <a:off x="1610" y="1026"/>
                    <a:ext cx="91"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grpSp>
            <p:grpSp>
              <p:nvGrpSpPr>
                <p:cNvPr id="2142" name="Group 337"/>
                <p:cNvGrpSpPr>
                  <a:grpSpLocks/>
                </p:cNvGrpSpPr>
                <p:nvPr/>
              </p:nvGrpSpPr>
              <p:grpSpPr bwMode="auto">
                <a:xfrm>
                  <a:off x="1738" y="998"/>
                  <a:ext cx="45" cy="45"/>
                  <a:chOff x="1610" y="981"/>
                  <a:chExt cx="91" cy="90"/>
                </a:xfrm>
              </p:grpSpPr>
              <p:sp>
                <p:nvSpPr>
                  <p:cNvPr id="2149" name="Line 338"/>
                  <p:cNvSpPr>
                    <a:spLocks noChangeShapeType="1"/>
                  </p:cNvSpPr>
                  <p:nvPr/>
                </p:nvSpPr>
                <p:spPr bwMode="auto">
                  <a:xfrm>
                    <a:off x="1655" y="981"/>
                    <a:ext cx="0" cy="9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50" name="Line 339"/>
                  <p:cNvSpPr>
                    <a:spLocks noChangeShapeType="1"/>
                  </p:cNvSpPr>
                  <p:nvPr/>
                </p:nvSpPr>
                <p:spPr bwMode="auto">
                  <a:xfrm>
                    <a:off x="1610" y="1026"/>
                    <a:ext cx="91"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grpSp>
            <p:grpSp>
              <p:nvGrpSpPr>
                <p:cNvPr id="2143" name="Group 340"/>
                <p:cNvGrpSpPr>
                  <a:grpSpLocks/>
                </p:cNvGrpSpPr>
                <p:nvPr/>
              </p:nvGrpSpPr>
              <p:grpSpPr bwMode="auto">
                <a:xfrm>
                  <a:off x="1655" y="981"/>
                  <a:ext cx="45" cy="45"/>
                  <a:chOff x="1610" y="981"/>
                  <a:chExt cx="91" cy="90"/>
                </a:xfrm>
              </p:grpSpPr>
              <p:sp>
                <p:nvSpPr>
                  <p:cNvPr id="2147" name="Line 341"/>
                  <p:cNvSpPr>
                    <a:spLocks noChangeShapeType="1"/>
                  </p:cNvSpPr>
                  <p:nvPr/>
                </p:nvSpPr>
                <p:spPr bwMode="auto">
                  <a:xfrm>
                    <a:off x="1655" y="981"/>
                    <a:ext cx="0" cy="9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48" name="Line 342"/>
                  <p:cNvSpPr>
                    <a:spLocks noChangeShapeType="1"/>
                  </p:cNvSpPr>
                  <p:nvPr/>
                </p:nvSpPr>
                <p:spPr bwMode="auto">
                  <a:xfrm>
                    <a:off x="1610" y="1026"/>
                    <a:ext cx="91"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grpSp>
            <p:grpSp>
              <p:nvGrpSpPr>
                <p:cNvPr id="2144" name="Group 343"/>
                <p:cNvGrpSpPr>
                  <a:grpSpLocks/>
                </p:cNvGrpSpPr>
                <p:nvPr/>
              </p:nvGrpSpPr>
              <p:grpSpPr bwMode="auto">
                <a:xfrm>
                  <a:off x="1746" y="935"/>
                  <a:ext cx="45" cy="45"/>
                  <a:chOff x="1610" y="981"/>
                  <a:chExt cx="91" cy="90"/>
                </a:xfrm>
              </p:grpSpPr>
              <p:sp>
                <p:nvSpPr>
                  <p:cNvPr id="2145" name="Line 344"/>
                  <p:cNvSpPr>
                    <a:spLocks noChangeShapeType="1"/>
                  </p:cNvSpPr>
                  <p:nvPr/>
                </p:nvSpPr>
                <p:spPr bwMode="auto">
                  <a:xfrm>
                    <a:off x="1655" y="981"/>
                    <a:ext cx="0" cy="9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46" name="Line 345"/>
                  <p:cNvSpPr>
                    <a:spLocks noChangeShapeType="1"/>
                  </p:cNvSpPr>
                  <p:nvPr/>
                </p:nvSpPr>
                <p:spPr bwMode="auto">
                  <a:xfrm>
                    <a:off x="1610" y="1026"/>
                    <a:ext cx="91"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grpSp>
          </p:grpSp>
          <p:sp>
            <p:nvSpPr>
              <p:cNvPr id="2138" name="Line 418"/>
              <p:cNvSpPr>
                <a:spLocks noChangeShapeType="1"/>
              </p:cNvSpPr>
              <p:nvPr/>
            </p:nvSpPr>
            <p:spPr bwMode="auto">
              <a:xfrm>
                <a:off x="2348" y="612"/>
                <a:ext cx="0" cy="408"/>
              </a:xfrm>
              <a:prstGeom prst="line">
                <a:avLst/>
              </a:prstGeom>
              <a:noFill/>
              <a:ln w="38100" cmpd="dbl">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grpSp>
      </p:grpSp>
      <p:sp>
        <p:nvSpPr>
          <p:cNvPr id="2070" name="Text Box 426"/>
          <p:cNvSpPr txBox="1">
            <a:spLocks noChangeArrowheads="1"/>
          </p:cNvSpPr>
          <p:nvPr/>
        </p:nvSpPr>
        <p:spPr bwMode="auto">
          <a:xfrm>
            <a:off x="704850" y="333375"/>
            <a:ext cx="83534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t>HINWEIS: Die dick umrandeten Versuche sind Basisversuche und sollten in jeder Stunde durchgeführt werden; die dünn umrandeten Versuche sind optionale Ergänzungsversuche </a:t>
            </a:r>
          </a:p>
        </p:txBody>
      </p:sp>
      <p:sp>
        <p:nvSpPr>
          <p:cNvPr id="2071" name="Text Box 442"/>
          <p:cNvSpPr txBox="1">
            <a:spLocks noChangeArrowheads="1"/>
          </p:cNvSpPr>
          <p:nvPr/>
        </p:nvSpPr>
        <p:spPr bwMode="auto">
          <a:xfrm>
            <a:off x="488950" y="4076700"/>
            <a:ext cx="10080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endParaRPr lang="de-DE" altLang="de-DE"/>
          </a:p>
        </p:txBody>
      </p:sp>
      <p:sp>
        <p:nvSpPr>
          <p:cNvPr id="2072" name="Text Box 393"/>
          <p:cNvSpPr txBox="1">
            <a:spLocks noChangeArrowheads="1"/>
          </p:cNvSpPr>
          <p:nvPr/>
        </p:nvSpPr>
        <p:spPr bwMode="auto">
          <a:xfrm>
            <a:off x="468313" y="917575"/>
            <a:ext cx="4460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t>Leere</a:t>
            </a:r>
          </a:p>
        </p:txBody>
      </p:sp>
      <p:grpSp>
        <p:nvGrpSpPr>
          <p:cNvPr id="2073" name="Group 555"/>
          <p:cNvGrpSpPr>
            <a:grpSpLocks/>
          </p:cNvGrpSpPr>
          <p:nvPr/>
        </p:nvGrpSpPr>
        <p:grpSpPr bwMode="auto">
          <a:xfrm>
            <a:off x="488950" y="620713"/>
            <a:ext cx="1511300" cy="1649412"/>
            <a:chOff x="308" y="391"/>
            <a:chExt cx="952" cy="1039"/>
          </a:xfrm>
        </p:grpSpPr>
        <p:sp>
          <p:nvSpPr>
            <p:cNvPr id="2128" name="Text Box 119"/>
            <p:cNvSpPr txBox="1">
              <a:spLocks noChangeArrowheads="1"/>
            </p:cNvSpPr>
            <p:nvPr/>
          </p:nvSpPr>
          <p:spPr bwMode="auto">
            <a:xfrm>
              <a:off x="308" y="527"/>
              <a:ext cx="95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a:solidFill>
                    <a:srgbClr val="000000"/>
                  </a:solidFill>
                </a:rPr>
                <a:t>Leere Milch- oder Saft-behälter fest zuschrauben. Die Luft ist jetzt gefangen. Man kann die Behälter nun</a:t>
              </a:r>
            </a:p>
          </p:txBody>
        </p:sp>
        <p:pic>
          <p:nvPicPr>
            <p:cNvPr id="2129" name="Picture 102" descr="L0-TetraPa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8" y="1071"/>
              <a:ext cx="363"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0" name="Rectangle 103"/>
            <p:cNvSpPr>
              <a:spLocks noChangeArrowheads="1"/>
            </p:cNvSpPr>
            <p:nvPr/>
          </p:nvSpPr>
          <p:spPr bwMode="auto">
            <a:xfrm>
              <a:off x="308" y="391"/>
              <a:ext cx="920" cy="1024"/>
            </a:xfrm>
            <a:prstGeom prst="rect">
              <a:avLst/>
            </a:prstGeom>
            <a:noFill/>
            <a:ln w="9525">
              <a:solidFill>
                <a:srgbClr val="3399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sp>
          <p:nvSpPr>
            <p:cNvPr id="2131" name="Text Box 394"/>
            <p:cNvSpPr txBox="1">
              <a:spLocks noChangeArrowheads="1"/>
            </p:cNvSpPr>
            <p:nvPr/>
          </p:nvSpPr>
          <p:spPr bwMode="auto">
            <a:xfrm>
              <a:off x="607" y="833"/>
              <a:ext cx="622" cy="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altLang="de-DE">
                  <a:solidFill>
                    <a:srgbClr val="000000"/>
                  </a:solidFill>
                </a:rPr>
                <a:t>zusammen kleben und ein Luftkissen daraus machen. Auf dem Wasser kann das Kissen 1 ½ kg tragen.</a:t>
              </a:r>
              <a:endParaRPr lang="de-DE" altLang="de-DE"/>
            </a:p>
          </p:txBody>
        </p:sp>
        <p:sp>
          <p:nvSpPr>
            <p:cNvPr id="2132" name="Text Box 446"/>
            <p:cNvSpPr txBox="1">
              <a:spLocks noChangeArrowheads="1"/>
            </p:cNvSpPr>
            <p:nvPr/>
          </p:nvSpPr>
          <p:spPr bwMode="auto">
            <a:xfrm>
              <a:off x="353" y="391"/>
              <a:ext cx="75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sz="1000" b="1">
                  <a:solidFill>
                    <a:srgbClr val="006600"/>
                  </a:solidFill>
                </a:rPr>
                <a:t>L0: Luftkissen</a:t>
              </a:r>
            </a:p>
          </p:txBody>
        </p:sp>
      </p:grpSp>
      <p:sp>
        <p:nvSpPr>
          <p:cNvPr id="2074" name="Text Box 456"/>
          <p:cNvSpPr txBox="1">
            <a:spLocks noChangeArrowheads="1"/>
          </p:cNvSpPr>
          <p:nvPr/>
        </p:nvSpPr>
        <p:spPr bwMode="auto">
          <a:xfrm>
            <a:off x="488950" y="4076700"/>
            <a:ext cx="10080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endParaRPr lang="de-DE" altLang="de-DE"/>
          </a:p>
        </p:txBody>
      </p:sp>
      <p:sp>
        <p:nvSpPr>
          <p:cNvPr id="2075" name="Text Box 463"/>
          <p:cNvSpPr txBox="1">
            <a:spLocks noChangeArrowheads="1"/>
          </p:cNvSpPr>
          <p:nvPr/>
        </p:nvSpPr>
        <p:spPr bwMode="auto">
          <a:xfrm>
            <a:off x="488950" y="4076700"/>
            <a:ext cx="10080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endParaRPr lang="de-DE" altLang="de-DE"/>
          </a:p>
        </p:txBody>
      </p:sp>
      <p:grpSp>
        <p:nvGrpSpPr>
          <p:cNvPr id="2076" name="Gruppieren 166"/>
          <p:cNvGrpSpPr>
            <a:grpSpLocks/>
          </p:cNvGrpSpPr>
          <p:nvPr/>
        </p:nvGrpSpPr>
        <p:grpSpPr bwMode="auto">
          <a:xfrm>
            <a:off x="517525" y="2311400"/>
            <a:ext cx="3022600" cy="1622425"/>
            <a:chOff x="517525" y="2311400"/>
            <a:chExt cx="3022601" cy="1622425"/>
          </a:xfrm>
        </p:grpSpPr>
        <p:grpSp>
          <p:nvGrpSpPr>
            <p:cNvPr id="2120" name="Group 434"/>
            <p:cNvGrpSpPr>
              <a:grpSpLocks/>
            </p:cNvGrpSpPr>
            <p:nvPr/>
          </p:nvGrpSpPr>
          <p:grpSpPr bwMode="auto">
            <a:xfrm>
              <a:off x="590550" y="2850883"/>
              <a:ext cx="1079500" cy="958898"/>
              <a:chOff x="663" y="3515"/>
              <a:chExt cx="908" cy="590"/>
            </a:xfrm>
          </p:grpSpPr>
          <p:pic>
            <p:nvPicPr>
              <p:cNvPr id="2124" name="Picture 435" descr="Berliner Saugglocken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3" y="3515"/>
                <a:ext cx="904"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25" name="Picture 436" descr="Berliner Saugglocken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3" y="3787"/>
                <a:ext cx="907"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6" name="AutoShape 437"/>
              <p:cNvSpPr>
                <a:spLocks noChangeArrowheads="1"/>
              </p:cNvSpPr>
              <p:nvPr/>
            </p:nvSpPr>
            <p:spPr bwMode="auto">
              <a:xfrm>
                <a:off x="663" y="4014"/>
                <a:ext cx="227" cy="91"/>
              </a:xfrm>
              <a:prstGeom prst="leftArrow">
                <a:avLst>
                  <a:gd name="adj1" fmla="val 50000"/>
                  <a:gd name="adj2" fmla="val 62363"/>
                </a:avLst>
              </a:prstGeom>
              <a:solidFill>
                <a:srgbClr val="DDDDDD"/>
              </a:solidFill>
              <a:ln w="9525">
                <a:solidFill>
                  <a:schemeClr val="bg2"/>
                </a:solidFill>
                <a:miter lim="800000"/>
                <a:headEnd/>
                <a:tailEnd/>
              </a:ln>
            </p:spPr>
            <p:txBody>
              <a:bodyPr wrap="none" anchor="ctr"/>
              <a:lstStyle/>
              <a:p>
                <a:endParaRPr lang="de-DE" altLang="de-DE"/>
              </a:p>
            </p:txBody>
          </p:sp>
          <p:sp>
            <p:nvSpPr>
              <p:cNvPr id="2127" name="AutoShape 438"/>
              <p:cNvSpPr>
                <a:spLocks noChangeArrowheads="1"/>
              </p:cNvSpPr>
              <p:nvPr/>
            </p:nvSpPr>
            <p:spPr bwMode="auto">
              <a:xfrm>
                <a:off x="1344" y="4014"/>
                <a:ext cx="227" cy="91"/>
              </a:xfrm>
              <a:prstGeom prst="rightArrow">
                <a:avLst>
                  <a:gd name="adj1" fmla="val 50000"/>
                  <a:gd name="adj2" fmla="val 62363"/>
                </a:avLst>
              </a:prstGeom>
              <a:solidFill>
                <a:srgbClr val="DDDDDD"/>
              </a:solidFill>
              <a:ln w="9525">
                <a:solidFill>
                  <a:schemeClr val="bg2"/>
                </a:solidFill>
                <a:miter lim="800000"/>
                <a:headEnd/>
                <a:tailEnd/>
              </a:ln>
            </p:spPr>
            <p:txBody>
              <a:bodyPr wrap="none" anchor="ctr"/>
              <a:lstStyle/>
              <a:p>
                <a:endParaRPr lang="de-DE" altLang="de-DE"/>
              </a:p>
            </p:txBody>
          </p:sp>
        </p:grpSp>
        <p:sp>
          <p:nvSpPr>
            <p:cNvPr id="2121" name="Text Box 457"/>
            <p:cNvSpPr txBox="1">
              <a:spLocks noChangeArrowheads="1"/>
            </p:cNvSpPr>
            <p:nvPr/>
          </p:nvSpPr>
          <p:spPr bwMode="auto">
            <a:xfrm>
              <a:off x="1668463" y="2535088"/>
              <a:ext cx="1871663" cy="1393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a:solidFill>
                    <a:srgbClr val="000000"/>
                  </a:solidFill>
                </a:rPr>
                <a:t>Setze zwei Saugglocken auf einander und drücke die Luft heraus.</a:t>
              </a:r>
            </a:p>
            <a:p>
              <a:pPr eaLnBrk="1" hangingPunct="1"/>
              <a:r>
                <a:rPr lang="de-DE" altLang="de-DE">
                  <a:solidFill>
                    <a:srgbClr val="000000"/>
                  </a:solidFill>
                </a:rPr>
                <a:t>Der nunmehr im Innern der Saugglocken entstandene Unterdruck, verstärkt durch den außen herrschenden Umgebungsdruck ist so stark, dass du die Saugglocken nur schwer wieder trennen kannst.</a:t>
              </a:r>
            </a:p>
            <a:p>
              <a:pPr eaLnBrk="1" hangingPunct="1">
                <a:spcBef>
                  <a:spcPct val="25000"/>
                </a:spcBef>
              </a:pPr>
              <a:r>
                <a:rPr lang="de-DE" altLang="de-DE" u="sng">
                  <a:solidFill>
                    <a:srgbClr val="000000"/>
                  </a:solidFill>
                </a:rPr>
                <a:t>Achtung:</a:t>
              </a:r>
              <a:r>
                <a:rPr lang="de-DE" altLang="de-DE">
                  <a:solidFill>
                    <a:srgbClr val="000000"/>
                  </a:solidFill>
                </a:rPr>
                <a:t> Ziehende Kinder absichern</a:t>
              </a:r>
            </a:p>
          </p:txBody>
        </p:sp>
        <p:sp>
          <p:nvSpPr>
            <p:cNvPr id="2122" name="Text Box 120"/>
            <p:cNvSpPr txBox="1">
              <a:spLocks noChangeArrowheads="1"/>
            </p:cNvSpPr>
            <p:nvPr/>
          </p:nvSpPr>
          <p:spPr bwMode="auto">
            <a:xfrm>
              <a:off x="590550" y="2311400"/>
              <a:ext cx="21605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sz="1000" b="1">
                  <a:solidFill>
                    <a:srgbClr val="006600"/>
                  </a:solidFill>
                </a:rPr>
                <a:t>L22: Berliner Saugglocken</a:t>
              </a:r>
            </a:p>
          </p:txBody>
        </p:sp>
        <p:sp>
          <p:nvSpPr>
            <p:cNvPr id="2123" name="Rectangle 497"/>
            <p:cNvSpPr>
              <a:spLocks noChangeArrowheads="1"/>
            </p:cNvSpPr>
            <p:nvPr/>
          </p:nvSpPr>
          <p:spPr bwMode="auto">
            <a:xfrm>
              <a:off x="517525" y="2311400"/>
              <a:ext cx="2952750" cy="1622425"/>
            </a:xfrm>
            <a:prstGeom prst="rect">
              <a:avLst/>
            </a:prstGeom>
            <a:noFill/>
            <a:ln w="28575">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grpSp>
      <p:grpSp>
        <p:nvGrpSpPr>
          <p:cNvPr id="2077" name="Gruppieren 165"/>
          <p:cNvGrpSpPr>
            <a:grpSpLocks/>
          </p:cNvGrpSpPr>
          <p:nvPr/>
        </p:nvGrpSpPr>
        <p:grpSpPr bwMode="auto">
          <a:xfrm>
            <a:off x="7185025" y="2349500"/>
            <a:ext cx="2519363" cy="1622425"/>
            <a:chOff x="7187580" y="2311549"/>
            <a:chExt cx="2519362" cy="1621507"/>
          </a:xfrm>
        </p:grpSpPr>
        <p:sp>
          <p:nvSpPr>
            <p:cNvPr id="2097" name="Rectangle 7"/>
            <p:cNvSpPr>
              <a:spLocks noChangeArrowheads="1"/>
            </p:cNvSpPr>
            <p:nvPr/>
          </p:nvSpPr>
          <p:spPr bwMode="auto">
            <a:xfrm>
              <a:off x="7189167" y="2311549"/>
              <a:ext cx="2447925" cy="1621507"/>
            </a:xfrm>
            <a:prstGeom prst="rect">
              <a:avLst/>
            </a:prstGeom>
            <a:noFill/>
            <a:ln w="28575">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sp>
          <p:nvSpPr>
            <p:cNvPr id="2098" name="Text Box 8"/>
            <p:cNvSpPr txBox="1">
              <a:spLocks noChangeArrowheads="1"/>
            </p:cNvSpPr>
            <p:nvPr/>
          </p:nvSpPr>
          <p:spPr bwMode="auto">
            <a:xfrm>
              <a:off x="8027367" y="2532087"/>
              <a:ext cx="1679575" cy="1313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a:solidFill>
                    <a:srgbClr val="000000"/>
                  </a:solidFill>
                </a:rPr>
                <a:t>Lege eine feste Postkarte mit der Bildseite zum Wasser auf ein Wasserglas und drehe beides um (Karte nur leicht andrücken!). Nimm die unteren Finger weg. Die Karte bleibt haften. Der Umgebungsdruck drückt sie an den Glasrand. Selbst wenn die Karte durchlöchert ist, bleibt sie haften.</a:t>
              </a:r>
            </a:p>
          </p:txBody>
        </p:sp>
        <p:sp>
          <p:nvSpPr>
            <p:cNvPr id="2099" name="Text Box 132"/>
            <p:cNvSpPr txBox="1">
              <a:spLocks noChangeArrowheads="1"/>
            </p:cNvSpPr>
            <p:nvPr/>
          </p:nvSpPr>
          <p:spPr bwMode="auto">
            <a:xfrm>
              <a:off x="7476505" y="2311549"/>
              <a:ext cx="1954212" cy="24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sz="1000" b="1">
                  <a:solidFill>
                    <a:srgbClr val="006600"/>
                  </a:solidFill>
                </a:rPr>
                <a:t>L2: Schwebende Postkarte</a:t>
              </a:r>
            </a:p>
          </p:txBody>
        </p:sp>
        <p:grpSp>
          <p:nvGrpSpPr>
            <p:cNvPr id="2100" name="Group 575"/>
            <p:cNvGrpSpPr>
              <a:grpSpLocks/>
            </p:cNvGrpSpPr>
            <p:nvPr/>
          </p:nvGrpSpPr>
          <p:grpSpPr bwMode="auto">
            <a:xfrm>
              <a:off x="7187580" y="2678744"/>
              <a:ext cx="983920" cy="886213"/>
              <a:chOff x="2188" y="1661"/>
              <a:chExt cx="782" cy="640"/>
            </a:xfrm>
          </p:grpSpPr>
          <p:pic>
            <p:nvPicPr>
              <p:cNvPr id="2101" name="Picture 525" descr="Zwei Gläse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58" y="1752"/>
                <a:ext cx="466" cy="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02" name="Group 528"/>
              <p:cNvGrpSpPr>
                <a:grpSpLocks/>
              </p:cNvGrpSpPr>
              <p:nvPr/>
            </p:nvGrpSpPr>
            <p:grpSpPr bwMode="auto">
              <a:xfrm>
                <a:off x="2188" y="2069"/>
                <a:ext cx="782" cy="232"/>
                <a:chOff x="2258" y="2115"/>
                <a:chExt cx="893" cy="273"/>
              </a:xfrm>
            </p:grpSpPr>
            <p:grpSp>
              <p:nvGrpSpPr>
                <p:cNvPr id="2111" name="Group 516"/>
                <p:cNvGrpSpPr>
                  <a:grpSpLocks/>
                </p:cNvGrpSpPr>
                <p:nvPr/>
              </p:nvGrpSpPr>
              <p:grpSpPr bwMode="auto">
                <a:xfrm>
                  <a:off x="2304" y="2127"/>
                  <a:ext cx="181" cy="136"/>
                  <a:chOff x="2304" y="2115"/>
                  <a:chExt cx="181" cy="136"/>
                </a:xfrm>
              </p:grpSpPr>
              <p:sp>
                <p:nvSpPr>
                  <p:cNvPr id="2117" name="Line 513"/>
                  <p:cNvSpPr>
                    <a:spLocks noChangeShapeType="1"/>
                  </p:cNvSpPr>
                  <p:nvPr/>
                </p:nvSpPr>
                <p:spPr bwMode="auto">
                  <a:xfrm>
                    <a:off x="2304" y="2115"/>
                    <a:ext cx="0" cy="136"/>
                  </a:xfrm>
                  <a:prstGeom prst="line">
                    <a:avLst/>
                  </a:prstGeom>
                  <a:noFill/>
                  <a:ln w="9525">
                    <a:solidFill>
                      <a:srgbClr val="333333"/>
                    </a:solidFill>
                    <a:round/>
                    <a:headEnd type="triangle" w="med" len="med"/>
                    <a:tailEnd/>
                  </a:ln>
                  <a:extLst>
                    <a:ext uri="{909E8E84-426E-40DD-AFC4-6F175D3DCCD1}">
                      <a14:hiddenFill xmlns:a14="http://schemas.microsoft.com/office/drawing/2010/main">
                        <a:noFill/>
                      </a14:hiddenFill>
                    </a:ext>
                  </a:extLst>
                </p:spPr>
                <p:txBody>
                  <a:bodyPr/>
                  <a:lstStyle/>
                  <a:p>
                    <a:endParaRPr lang="de-DE"/>
                  </a:p>
                </p:txBody>
              </p:sp>
              <p:sp>
                <p:nvSpPr>
                  <p:cNvPr id="2118" name="Line 514"/>
                  <p:cNvSpPr>
                    <a:spLocks noChangeShapeType="1"/>
                  </p:cNvSpPr>
                  <p:nvPr/>
                </p:nvSpPr>
                <p:spPr bwMode="auto">
                  <a:xfrm>
                    <a:off x="2394" y="2115"/>
                    <a:ext cx="0" cy="136"/>
                  </a:xfrm>
                  <a:prstGeom prst="line">
                    <a:avLst/>
                  </a:prstGeom>
                  <a:noFill/>
                  <a:ln w="9525">
                    <a:solidFill>
                      <a:srgbClr val="333333"/>
                    </a:solidFill>
                    <a:round/>
                    <a:headEnd type="triangle" w="med" len="med"/>
                    <a:tailEnd/>
                  </a:ln>
                  <a:extLst>
                    <a:ext uri="{909E8E84-426E-40DD-AFC4-6F175D3DCCD1}">
                      <a14:hiddenFill xmlns:a14="http://schemas.microsoft.com/office/drawing/2010/main">
                        <a:noFill/>
                      </a14:hiddenFill>
                    </a:ext>
                  </a:extLst>
                </p:spPr>
                <p:txBody>
                  <a:bodyPr/>
                  <a:lstStyle/>
                  <a:p>
                    <a:endParaRPr lang="de-DE"/>
                  </a:p>
                </p:txBody>
              </p:sp>
              <p:sp>
                <p:nvSpPr>
                  <p:cNvPr id="2119" name="Line 515"/>
                  <p:cNvSpPr>
                    <a:spLocks noChangeShapeType="1"/>
                  </p:cNvSpPr>
                  <p:nvPr/>
                </p:nvSpPr>
                <p:spPr bwMode="auto">
                  <a:xfrm>
                    <a:off x="2485" y="2115"/>
                    <a:ext cx="0" cy="136"/>
                  </a:xfrm>
                  <a:prstGeom prst="line">
                    <a:avLst/>
                  </a:prstGeom>
                  <a:noFill/>
                  <a:ln w="9525">
                    <a:solidFill>
                      <a:srgbClr val="333333"/>
                    </a:solidFill>
                    <a:round/>
                    <a:headEnd type="triangle" w="med" len="med"/>
                    <a:tailEnd/>
                  </a:ln>
                  <a:extLst>
                    <a:ext uri="{909E8E84-426E-40DD-AFC4-6F175D3DCCD1}">
                      <a14:hiddenFill xmlns:a14="http://schemas.microsoft.com/office/drawing/2010/main">
                        <a:noFill/>
                      </a14:hiddenFill>
                    </a:ext>
                  </a:extLst>
                </p:spPr>
                <p:txBody>
                  <a:bodyPr/>
                  <a:lstStyle/>
                  <a:p>
                    <a:endParaRPr lang="de-DE"/>
                  </a:p>
                </p:txBody>
              </p:sp>
            </p:grpSp>
            <p:grpSp>
              <p:nvGrpSpPr>
                <p:cNvPr id="2112" name="Group 517"/>
                <p:cNvGrpSpPr>
                  <a:grpSpLocks/>
                </p:cNvGrpSpPr>
                <p:nvPr/>
              </p:nvGrpSpPr>
              <p:grpSpPr bwMode="auto">
                <a:xfrm>
                  <a:off x="2576" y="2115"/>
                  <a:ext cx="181" cy="136"/>
                  <a:chOff x="2304" y="2115"/>
                  <a:chExt cx="181" cy="136"/>
                </a:xfrm>
              </p:grpSpPr>
              <p:sp>
                <p:nvSpPr>
                  <p:cNvPr id="2114" name="Line 518"/>
                  <p:cNvSpPr>
                    <a:spLocks noChangeShapeType="1"/>
                  </p:cNvSpPr>
                  <p:nvPr/>
                </p:nvSpPr>
                <p:spPr bwMode="auto">
                  <a:xfrm>
                    <a:off x="2304" y="2115"/>
                    <a:ext cx="0" cy="136"/>
                  </a:xfrm>
                  <a:prstGeom prst="line">
                    <a:avLst/>
                  </a:prstGeom>
                  <a:noFill/>
                  <a:ln w="9525">
                    <a:solidFill>
                      <a:srgbClr val="333333"/>
                    </a:solidFill>
                    <a:round/>
                    <a:headEnd type="triangle" w="med" len="med"/>
                    <a:tailEnd/>
                  </a:ln>
                  <a:extLst>
                    <a:ext uri="{909E8E84-426E-40DD-AFC4-6F175D3DCCD1}">
                      <a14:hiddenFill xmlns:a14="http://schemas.microsoft.com/office/drawing/2010/main">
                        <a:noFill/>
                      </a14:hiddenFill>
                    </a:ext>
                  </a:extLst>
                </p:spPr>
                <p:txBody>
                  <a:bodyPr/>
                  <a:lstStyle/>
                  <a:p>
                    <a:endParaRPr lang="de-DE"/>
                  </a:p>
                </p:txBody>
              </p:sp>
              <p:sp>
                <p:nvSpPr>
                  <p:cNvPr id="2115" name="Line 519"/>
                  <p:cNvSpPr>
                    <a:spLocks noChangeShapeType="1"/>
                  </p:cNvSpPr>
                  <p:nvPr/>
                </p:nvSpPr>
                <p:spPr bwMode="auto">
                  <a:xfrm>
                    <a:off x="2394" y="2115"/>
                    <a:ext cx="0" cy="136"/>
                  </a:xfrm>
                  <a:prstGeom prst="line">
                    <a:avLst/>
                  </a:prstGeom>
                  <a:noFill/>
                  <a:ln w="9525">
                    <a:solidFill>
                      <a:srgbClr val="333333"/>
                    </a:solidFill>
                    <a:round/>
                    <a:headEnd type="triangle" w="med" len="med"/>
                    <a:tailEnd/>
                  </a:ln>
                  <a:extLst>
                    <a:ext uri="{909E8E84-426E-40DD-AFC4-6F175D3DCCD1}">
                      <a14:hiddenFill xmlns:a14="http://schemas.microsoft.com/office/drawing/2010/main">
                        <a:noFill/>
                      </a14:hiddenFill>
                    </a:ext>
                  </a:extLst>
                </p:spPr>
                <p:txBody>
                  <a:bodyPr/>
                  <a:lstStyle/>
                  <a:p>
                    <a:endParaRPr lang="de-DE"/>
                  </a:p>
                </p:txBody>
              </p:sp>
              <p:sp>
                <p:nvSpPr>
                  <p:cNvPr id="2116" name="Line 520"/>
                  <p:cNvSpPr>
                    <a:spLocks noChangeShapeType="1"/>
                  </p:cNvSpPr>
                  <p:nvPr/>
                </p:nvSpPr>
                <p:spPr bwMode="auto">
                  <a:xfrm>
                    <a:off x="2485" y="2115"/>
                    <a:ext cx="0" cy="136"/>
                  </a:xfrm>
                  <a:prstGeom prst="line">
                    <a:avLst/>
                  </a:prstGeom>
                  <a:noFill/>
                  <a:ln w="9525">
                    <a:solidFill>
                      <a:srgbClr val="333333"/>
                    </a:solidFill>
                    <a:round/>
                    <a:headEnd type="triangle" w="med" len="med"/>
                    <a:tailEnd/>
                  </a:ln>
                  <a:extLst>
                    <a:ext uri="{909E8E84-426E-40DD-AFC4-6F175D3DCCD1}">
                      <a14:hiddenFill xmlns:a14="http://schemas.microsoft.com/office/drawing/2010/main">
                        <a:noFill/>
                      </a14:hiddenFill>
                    </a:ext>
                  </a:extLst>
                </p:spPr>
                <p:txBody>
                  <a:bodyPr/>
                  <a:lstStyle/>
                  <a:p>
                    <a:endParaRPr lang="de-DE"/>
                  </a:p>
                </p:txBody>
              </p:sp>
            </p:grpSp>
            <p:sp>
              <p:nvSpPr>
                <p:cNvPr id="2113" name="Text Box 522"/>
                <p:cNvSpPr txBox="1">
                  <a:spLocks noChangeArrowheads="1"/>
                </p:cNvSpPr>
                <p:nvPr/>
              </p:nvSpPr>
              <p:spPr bwMode="auto">
                <a:xfrm>
                  <a:off x="2258" y="2206"/>
                  <a:ext cx="893"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i="1">
                      <a:solidFill>
                        <a:schemeClr val="bg2"/>
                      </a:solidFill>
                    </a:rPr>
                    <a:t>Umgebungsdruck</a:t>
                  </a:r>
                </a:p>
              </p:txBody>
            </p:sp>
          </p:grpSp>
          <p:grpSp>
            <p:nvGrpSpPr>
              <p:cNvPr id="2103" name="Group 538"/>
              <p:cNvGrpSpPr>
                <a:grpSpLocks/>
              </p:cNvGrpSpPr>
              <p:nvPr/>
            </p:nvGrpSpPr>
            <p:grpSpPr bwMode="auto">
              <a:xfrm>
                <a:off x="2279" y="1797"/>
                <a:ext cx="181" cy="136"/>
                <a:chOff x="2304" y="2115"/>
                <a:chExt cx="181" cy="136"/>
              </a:xfrm>
            </p:grpSpPr>
            <p:sp>
              <p:nvSpPr>
                <p:cNvPr id="2108" name="Line 539"/>
                <p:cNvSpPr>
                  <a:spLocks noChangeShapeType="1"/>
                </p:cNvSpPr>
                <p:nvPr/>
              </p:nvSpPr>
              <p:spPr bwMode="auto">
                <a:xfrm>
                  <a:off x="2304" y="2115"/>
                  <a:ext cx="0" cy="136"/>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109" name="Line 540"/>
                <p:cNvSpPr>
                  <a:spLocks noChangeShapeType="1"/>
                </p:cNvSpPr>
                <p:nvPr/>
              </p:nvSpPr>
              <p:spPr bwMode="auto">
                <a:xfrm>
                  <a:off x="2394" y="2115"/>
                  <a:ext cx="0" cy="136"/>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110" name="Line 541"/>
                <p:cNvSpPr>
                  <a:spLocks noChangeShapeType="1"/>
                </p:cNvSpPr>
                <p:nvPr/>
              </p:nvSpPr>
              <p:spPr bwMode="auto">
                <a:xfrm>
                  <a:off x="2485" y="2115"/>
                  <a:ext cx="0" cy="136"/>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grpSp>
          <p:grpSp>
            <p:nvGrpSpPr>
              <p:cNvPr id="2104" name="Group 542"/>
              <p:cNvGrpSpPr>
                <a:grpSpLocks/>
              </p:cNvGrpSpPr>
              <p:nvPr/>
            </p:nvGrpSpPr>
            <p:grpSpPr bwMode="auto">
              <a:xfrm>
                <a:off x="2485" y="1661"/>
                <a:ext cx="181" cy="136"/>
                <a:chOff x="2304" y="2115"/>
                <a:chExt cx="181" cy="136"/>
              </a:xfrm>
            </p:grpSpPr>
            <p:sp>
              <p:nvSpPr>
                <p:cNvPr id="2105" name="Line 543"/>
                <p:cNvSpPr>
                  <a:spLocks noChangeShapeType="1"/>
                </p:cNvSpPr>
                <p:nvPr/>
              </p:nvSpPr>
              <p:spPr bwMode="auto">
                <a:xfrm>
                  <a:off x="2304" y="2115"/>
                  <a:ext cx="0" cy="136"/>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106" name="Line 544"/>
                <p:cNvSpPr>
                  <a:spLocks noChangeShapeType="1"/>
                </p:cNvSpPr>
                <p:nvPr/>
              </p:nvSpPr>
              <p:spPr bwMode="auto">
                <a:xfrm>
                  <a:off x="2394" y="2115"/>
                  <a:ext cx="0" cy="136"/>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107" name="Line 545"/>
                <p:cNvSpPr>
                  <a:spLocks noChangeShapeType="1"/>
                </p:cNvSpPr>
                <p:nvPr/>
              </p:nvSpPr>
              <p:spPr bwMode="auto">
                <a:xfrm>
                  <a:off x="2485" y="2115"/>
                  <a:ext cx="0" cy="136"/>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grpSp>
        </p:grpSp>
      </p:grpSp>
      <p:grpSp>
        <p:nvGrpSpPr>
          <p:cNvPr id="2078" name="Gruppieren 167"/>
          <p:cNvGrpSpPr>
            <a:grpSpLocks/>
          </p:cNvGrpSpPr>
          <p:nvPr/>
        </p:nvGrpSpPr>
        <p:grpSpPr bwMode="auto">
          <a:xfrm>
            <a:off x="1928813" y="4005263"/>
            <a:ext cx="3605212" cy="1584325"/>
            <a:chOff x="1928664" y="4005064"/>
            <a:chExt cx="3605213" cy="1584325"/>
          </a:xfrm>
        </p:grpSpPr>
        <p:sp>
          <p:nvSpPr>
            <p:cNvPr id="2081" name="Text Box 568"/>
            <p:cNvSpPr txBox="1">
              <a:spLocks noChangeArrowheads="1"/>
            </p:cNvSpPr>
            <p:nvPr/>
          </p:nvSpPr>
          <p:spPr bwMode="auto">
            <a:xfrm>
              <a:off x="5241777" y="4005064"/>
              <a:ext cx="276225" cy="269875"/>
            </a:xfrm>
            <a:prstGeom prst="rect">
              <a:avLst/>
            </a:prstGeom>
            <a:solidFill>
              <a:srgbClr val="FFFF00"/>
            </a:solidFill>
            <a:ln w="9525">
              <a:solidFill>
                <a:schemeClr val="tx1"/>
              </a:solidFill>
              <a:round/>
              <a:headEnd/>
              <a:tailEnd/>
            </a:ln>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Aft>
                  <a:spcPct val="50000"/>
                </a:spcAft>
              </a:pPr>
              <a:r>
                <a:rPr lang="de-DE" altLang="de-DE" sz="1100" b="1">
                  <a:solidFill>
                    <a:schemeClr val="tx1"/>
                  </a:solidFill>
                </a:rPr>
                <a:t>A</a:t>
              </a:r>
            </a:p>
          </p:txBody>
        </p:sp>
        <p:grpSp>
          <p:nvGrpSpPr>
            <p:cNvPr id="2082" name="Group 533"/>
            <p:cNvGrpSpPr>
              <a:grpSpLocks/>
            </p:cNvGrpSpPr>
            <p:nvPr/>
          </p:nvGrpSpPr>
          <p:grpSpPr bwMode="auto">
            <a:xfrm>
              <a:off x="1928664" y="4066977"/>
              <a:ext cx="1414463" cy="936625"/>
              <a:chOff x="3846" y="1570"/>
              <a:chExt cx="891" cy="590"/>
            </a:xfrm>
          </p:grpSpPr>
          <p:pic>
            <p:nvPicPr>
              <p:cNvPr id="2086" name="Picture 500" descr="L9 Zeitungsschlagen"/>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46" y="1570"/>
                <a:ext cx="891" cy="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7" name="Line 235"/>
              <p:cNvSpPr>
                <a:spLocks noChangeShapeType="1"/>
              </p:cNvSpPr>
              <p:nvPr/>
            </p:nvSpPr>
            <p:spPr bwMode="auto">
              <a:xfrm flipH="1">
                <a:off x="4163" y="1661"/>
                <a:ext cx="0" cy="184"/>
              </a:xfrm>
              <a:prstGeom prst="line">
                <a:avLst/>
              </a:prstGeom>
              <a:noFill/>
              <a:ln w="38100">
                <a:solidFill>
                  <a:schemeClr val="bg2"/>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088" name="Line 503"/>
              <p:cNvSpPr>
                <a:spLocks noChangeShapeType="1"/>
              </p:cNvSpPr>
              <p:nvPr/>
            </p:nvSpPr>
            <p:spPr bwMode="auto">
              <a:xfrm>
                <a:off x="4536" y="1616"/>
                <a:ext cx="0" cy="137"/>
              </a:xfrm>
              <a:prstGeom prst="line">
                <a:avLst/>
              </a:prstGeom>
              <a:noFill/>
              <a:ln w="9525">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grpSp>
            <p:nvGrpSpPr>
              <p:cNvPr id="2089" name="Group 506"/>
              <p:cNvGrpSpPr>
                <a:grpSpLocks/>
              </p:cNvGrpSpPr>
              <p:nvPr/>
            </p:nvGrpSpPr>
            <p:grpSpPr bwMode="auto">
              <a:xfrm>
                <a:off x="4191" y="1843"/>
                <a:ext cx="173" cy="183"/>
                <a:chOff x="4163" y="1842"/>
                <a:chExt cx="182" cy="182"/>
              </a:xfrm>
            </p:grpSpPr>
            <p:sp>
              <p:nvSpPr>
                <p:cNvPr id="2094" name="Line 502"/>
                <p:cNvSpPr>
                  <a:spLocks noChangeShapeType="1"/>
                </p:cNvSpPr>
                <p:nvPr/>
              </p:nvSpPr>
              <p:spPr bwMode="auto">
                <a:xfrm>
                  <a:off x="4345" y="1842"/>
                  <a:ext cx="0" cy="136"/>
                </a:xfrm>
                <a:prstGeom prst="line">
                  <a:avLst/>
                </a:prstGeom>
                <a:noFill/>
                <a:ln w="9525">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095" name="Line 504"/>
                <p:cNvSpPr>
                  <a:spLocks noChangeShapeType="1"/>
                </p:cNvSpPr>
                <p:nvPr/>
              </p:nvSpPr>
              <p:spPr bwMode="auto">
                <a:xfrm>
                  <a:off x="4254" y="1888"/>
                  <a:ext cx="0" cy="136"/>
                </a:xfrm>
                <a:prstGeom prst="line">
                  <a:avLst/>
                </a:prstGeom>
                <a:noFill/>
                <a:ln w="9525">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096" name="Line 505"/>
                <p:cNvSpPr>
                  <a:spLocks noChangeShapeType="1"/>
                </p:cNvSpPr>
                <p:nvPr/>
              </p:nvSpPr>
              <p:spPr bwMode="auto">
                <a:xfrm>
                  <a:off x="4163" y="1842"/>
                  <a:ext cx="0" cy="136"/>
                </a:xfrm>
                <a:prstGeom prst="line">
                  <a:avLst/>
                </a:prstGeom>
                <a:noFill/>
                <a:ln w="9525">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grpSp>
          <p:grpSp>
            <p:nvGrpSpPr>
              <p:cNvPr id="2090" name="Group 507"/>
              <p:cNvGrpSpPr>
                <a:grpSpLocks/>
              </p:cNvGrpSpPr>
              <p:nvPr/>
            </p:nvGrpSpPr>
            <p:grpSpPr bwMode="auto">
              <a:xfrm>
                <a:off x="4321" y="1707"/>
                <a:ext cx="173" cy="183"/>
                <a:chOff x="4163" y="1842"/>
                <a:chExt cx="182" cy="182"/>
              </a:xfrm>
            </p:grpSpPr>
            <p:sp>
              <p:nvSpPr>
                <p:cNvPr id="2091" name="Line 508"/>
                <p:cNvSpPr>
                  <a:spLocks noChangeShapeType="1"/>
                </p:cNvSpPr>
                <p:nvPr/>
              </p:nvSpPr>
              <p:spPr bwMode="auto">
                <a:xfrm>
                  <a:off x="4345" y="1842"/>
                  <a:ext cx="0" cy="136"/>
                </a:xfrm>
                <a:prstGeom prst="line">
                  <a:avLst/>
                </a:prstGeom>
                <a:noFill/>
                <a:ln w="9525">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092" name="Line 509"/>
                <p:cNvSpPr>
                  <a:spLocks noChangeShapeType="1"/>
                </p:cNvSpPr>
                <p:nvPr/>
              </p:nvSpPr>
              <p:spPr bwMode="auto">
                <a:xfrm>
                  <a:off x="4254" y="1888"/>
                  <a:ext cx="0" cy="136"/>
                </a:xfrm>
                <a:prstGeom prst="line">
                  <a:avLst/>
                </a:prstGeom>
                <a:noFill/>
                <a:ln w="9525">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093" name="Line 510"/>
                <p:cNvSpPr>
                  <a:spLocks noChangeShapeType="1"/>
                </p:cNvSpPr>
                <p:nvPr/>
              </p:nvSpPr>
              <p:spPr bwMode="auto">
                <a:xfrm>
                  <a:off x="4163" y="1842"/>
                  <a:ext cx="0" cy="136"/>
                </a:xfrm>
                <a:prstGeom prst="line">
                  <a:avLst/>
                </a:prstGeom>
                <a:noFill/>
                <a:ln w="9525">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grpSp>
        </p:grpSp>
        <p:sp>
          <p:nvSpPr>
            <p:cNvPr id="2083" name="Rectangle 563"/>
            <p:cNvSpPr>
              <a:spLocks noChangeArrowheads="1"/>
            </p:cNvSpPr>
            <p:nvPr/>
          </p:nvSpPr>
          <p:spPr bwMode="auto">
            <a:xfrm>
              <a:off x="3297089" y="4049514"/>
              <a:ext cx="2232025"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altLang="de-DE" sz="1000" b="1">
                  <a:solidFill>
                    <a:srgbClr val="006600"/>
                  </a:solidFill>
                </a:rPr>
                <a:t>L9: Schlagzeile</a:t>
              </a:r>
              <a:r>
                <a:rPr lang="de-DE" altLang="de-DE">
                  <a:solidFill>
                    <a:srgbClr val="006600"/>
                  </a:solidFill>
                </a:rPr>
                <a:t> </a:t>
              </a:r>
            </a:p>
            <a:p>
              <a:endParaRPr lang="de-DE" altLang="de-DE">
                <a:solidFill>
                  <a:schemeClr val="tx1"/>
                </a:solidFill>
              </a:endParaRPr>
            </a:p>
            <a:p>
              <a:r>
                <a:rPr lang="de-DE" altLang="de-DE">
                  <a:solidFill>
                    <a:schemeClr val="tx1"/>
                  </a:solidFill>
                </a:rPr>
                <a:t>Falte drei Zeitungsdoppelseiten</a:t>
              </a:r>
              <a:r>
                <a:rPr lang="de-DE" altLang="de-DE"/>
                <a:t> </a:t>
              </a:r>
              <a:r>
                <a:rPr lang="de-DE" altLang="de-DE">
                  <a:solidFill>
                    <a:schemeClr val="tx1"/>
                  </a:solidFill>
                </a:rPr>
                <a:t>auf</a:t>
              </a:r>
              <a:r>
                <a:rPr lang="de-DE" altLang="de-DE"/>
                <a:t> </a:t>
              </a:r>
              <a:r>
                <a:rPr lang="de-DE" altLang="de-DE">
                  <a:solidFill>
                    <a:schemeClr val="tx1"/>
                  </a:solidFill>
                </a:rPr>
                <a:t>Heftgröße und lege sie auf eine Holzleiste. Nun schlage mit zwei Fingern auf die Holzleiste. Die Zeitung springt hoch. Wiederhole den Versuch mit der auf ihre ganze Größe auseinander gefalteten Zeitung.</a:t>
              </a:r>
            </a:p>
          </p:txBody>
        </p:sp>
        <p:sp>
          <p:nvSpPr>
            <p:cNvPr id="2084" name="Text Box 564"/>
            <p:cNvSpPr txBox="1">
              <a:spLocks noChangeArrowheads="1"/>
            </p:cNvSpPr>
            <p:nvPr/>
          </p:nvSpPr>
          <p:spPr bwMode="auto">
            <a:xfrm>
              <a:off x="2073127" y="5230614"/>
              <a:ext cx="3455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altLang="de-DE">
                  <a:solidFill>
                    <a:schemeClr val="tx1"/>
                  </a:solidFill>
                </a:rPr>
                <a:t>Jetzt lässt sich die Zeitung nicht mehr herunterschlagen. Der Umgebungsdruck wirkt auf eine viel größere Fläche und hält sie fest.</a:t>
              </a:r>
              <a:r>
                <a:rPr lang="de-DE" altLang="de-DE"/>
                <a:t> </a:t>
              </a:r>
            </a:p>
          </p:txBody>
        </p:sp>
        <p:sp>
          <p:nvSpPr>
            <p:cNvPr id="2085" name="Rectangle 96"/>
            <p:cNvSpPr>
              <a:spLocks noChangeArrowheads="1"/>
            </p:cNvSpPr>
            <p:nvPr/>
          </p:nvSpPr>
          <p:spPr bwMode="auto">
            <a:xfrm>
              <a:off x="1928664" y="4005064"/>
              <a:ext cx="3605213" cy="1584325"/>
            </a:xfrm>
            <a:prstGeom prst="rect">
              <a:avLst/>
            </a:prstGeom>
            <a:noFill/>
            <a:ln w="28575">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grpSp>
      <p:sp>
        <p:nvSpPr>
          <p:cNvPr id="2079" name="Text Box 579"/>
          <p:cNvSpPr txBox="1">
            <a:spLocks noChangeArrowheads="1"/>
          </p:cNvSpPr>
          <p:nvPr/>
        </p:nvSpPr>
        <p:spPr bwMode="auto">
          <a:xfrm>
            <a:off x="19050" y="6616700"/>
            <a:ext cx="9906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altLang="de-DE" u="sng" dirty="0">
                <a:solidFill>
                  <a:schemeClr val="tx1"/>
                </a:solidFill>
              </a:rPr>
              <a:t>  HINWEIS</a:t>
            </a:r>
            <a:r>
              <a:rPr lang="de-DE" altLang="de-DE" dirty="0">
                <a:solidFill>
                  <a:schemeClr val="bg2"/>
                </a:solidFill>
              </a:rPr>
              <a:t>: Die dick umrandeten Versuche sind Basisversuche, die möglichst in jeder Stunde durchgeführt werden sollten; die dünn umrandeten Versuche sind optionale Ergänzungsversuche  -  Stand: 18.01.2014</a:t>
            </a:r>
          </a:p>
        </p:txBody>
      </p:sp>
      <p:sp>
        <p:nvSpPr>
          <p:cNvPr id="2080" name="Text Box 580"/>
          <p:cNvSpPr txBox="1">
            <a:spLocks noChangeArrowheads="1"/>
          </p:cNvSpPr>
          <p:nvPr/>
        </p:nvSpPr>
        <p:spPr bwMode="auto">
          <a:xfrm>
            <a:off x="8121650" y="333375"/>
            <a:ext cx="14668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dirty="0">
                <a:solidFill>
                  <a:schemeClr val="bg2"/>
                </a:solidFill>
              </a:rPr>
              <a:t>www.zauberhafte-physik.net</a:t>
            </a:r>
          </a:p>
        </p:txBody>
      </p:sp>
      <p:pic>
        <p:nvPicPr>
          <p:cNvPr id="2212" name="Picture 164" descr="L3-Gehemmter Ballo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073275" y="908050"/>
            <a:ext cx="561975" cy="1225550"/>
          </a:xfrm>
          <a:prstGeom prst="rect">
            <a:avLst/>
          </a:prstGeom>
          <a:noFill/>
          <a:extLst>
            <a:ext uri="{909E8E84-426E-40DD-AFC4-6F175D3DCCD1}">
              <a14:hiddenFill xmlns:a14="http://schemas.microsoft.com/office/drawing/2010/main">
                <a:solidFill>
                  <a:srgbClr val="FFFFFF"/>
                </a:solidFill>
              </a14:hiddenFill>
            </a:ext>
          </a:extLst>
        </p:spPr>
      </p:pic>
      <p:grpSp>
        <p:nvGrpSpPr>
          <p:cNvPr id="2215" name="Group 167"/>
          <p:cNvGrpSpPr>
            <a:grpSpLocks/>
          </p:cNvGrpSpPr>
          <p:nvPr/>
        </p:nvGrpSpPr>
        <p:grpSpPr bwMode="auto">
          <a:xfrm>
            <a:off x="2432050" y="1949450"/>
            <a:ext cx="73025" cy="39688"/>
            <a:chOff x="1532" y="1228"/>
            <a:chExt cx="46" cy="25"/>
          </a:xfrm>
        </p:grpSpPr>
        <p:sp>
          <p:nvSpPr>
            <p:cNvPr id="2213" name="Line 165"/>
            <p:cNvSpPr>
              <a:spLocks noChangeShapeType="1"/>
            </p:cNvSpPr>
            <p:nvPr/>
          </p:nvSpPr>
          <p:spPr bwMode="auto">
            <a:xfrm>
              <a:off x="1532" y="1253"/>
              <a:ext cx="4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214" name="Line 166"/>
            <p:cNvSpPr>
              <a:spLocks noChangeShapeType="1"/>
            </p:cNvSpPr>
            <p:nvPr/>
          </p:nvSpPr>
          <p:spPr bwMode="auto">
            <a:xfrm>
              <a:off x="1532" y="1228"/>
              <a:ext cx="4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224" name="Group 176"/>
          <p:cNvGrpSpPr>
            <a:grpSpLocks/>
          </p:cNvGrpSpPr>
          <p:nvPr/>
        </p:nvGrpSpPr>
        <p:grpSpPr bwMode="auto">
          <a:xfrm>
            <a:off x="2000250" y="620713"/>
            <a:ext cx="1860550" cy="1663700"/>
            <a:chOff x="1260" y="391"/>
            <a:chExt cx="1172" cy="1048"/>
          </a:xfrm>
        </p:grpSpPr>
        <p:sp>
          <p:nvSpPr>
            <p:cNvPr id="2198" name="Text Box 15"/>
            <p:cNvSpPr txBox="1">
              <a:spLocks noChangeArrowheads="1"/>
            </p:cNvSpPr>
            <p:nvPr/>
          </p:nvSpPr>
          <p:spPr bwMode="auto">
            <a:xfrm>
              <a:off x="1669" y="391"/>
              <a:ext cx="763" cy="1048"/>
            </a:xfrm>
            <a:prstGeom prst="rect">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Aft>
                  <a:spcPct val="30000"/>
                </a:spcAft>
              </a:pPr>
              <a:r>
                <a:rPr lang="de-DE" altLang="de-DE" sz="1000" b="1">
                  <a:solidFill>
                    <a:srgbClr val="006600"/>
                  </a:solidFill>
                </a:rPr>
                <a:t>L3: Luftbremse</a:t>
              </a:r>
            </a:p>
            <a:p>
              <a:pPr eaLnBrk="1" hangingPunct="1"/>
              <a:r>
                <a:rPr lang="de-DE" altLang="de-DE">
                  <a:solidFill>
                    <a:srgbClr val="000000"/>
                  </a:solidFill>
                </a:rPr>
                <a:t>Versuche einen Luftballon in eine Flasche zu pumpen. So lange die Luft nicht entweichen kann, lässt sich der Ballon nicht voll-ständig aufpumpen.</a:t>
              </a:r>
            </a:p>
            <a:p>
              <a:pPr eaLnBrk="1" hangingPunct="1"/>
              <a:endParaRPr lang="de-DE" altLang="de-DE">
                <a:solidFill>
                  <a:srgbClr val="000000"/>
                </a:solidFill>
              </a:endParaRPr>
            </a:p>
            <a:p>
              <a:pPr eaLnBrk="1" hangingPunct="1"/>
              <a:r>
                <a:rPr lang="de-DE" altLang="de-DE">
                  <a:solidFill>
                    <a:srgbClr val="000000"/>
                  </a:solidFill>
                </a:rPr>
                <a:t>Loch mit Gummiring bedeckt</a:t>
              </a:r>
            </a:p>
          </p:txBody>
        </p:sp>
        <p:sp>
          <p:nvSpPr>
            <p:cNvPr id="2199" name="Rectangle 164"/>
            <p:cNvSpPr>
              <a:spLocks noChangeArrowheads="1"/>
            </p:cNvSpPr>
            <p:nvPr/>
          </p:nvSpPr>
          <p:spPr bwMode="auto">
            <a:xfrm>
              <a:off x="1260" y="391"/>
              <a:ext cx="1116" cy="1032"/>
            </a:xfrm>
            <a:prstGeom prst="rect">
              <a:avLst/>
            </a:prstGeom>
            <a:noFill/>
            <a:ln w="28575">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sp>
          <p:nvSpPr>
            <p:cNvPr id="2201" name="Line 358"/>
            <p:cNvSpPr>
              <a:spLocks noChangeShapeType="1"/>
            </p:cNvSpPr>
            <p:nvPr/>
          </p:nvSpPr>
          <p:spPr bwMode="auto">
            <a:xfrm>
              <a:off x="1578" y="1253"/>
              <a:ext cx="150" cy="46"/>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de-DE"/>
            </a:p>
          </p:txBody>
        </p:sp>
      </p:grpSp>
      <p:pic>
        <p:nvPicPr>
          <p:cNvPr id="2216" name="Picture 168" descr="Pinkelflasch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681788" y="908050"/>
            <a:ext cx="534987" cy="1114425"/>
          </a:xfrm>
          <a:prstGeom prst="rect">
            <a:avLst/>
          </a:prstGeom>
          <a:noFill/>
          <a:extLst>
            <a:ext uri="{909E8E84-426E-40DD-AFC4-6F175D3DCCD1}">
              <a14:hiddenFill xmlns:a14="http://schemas.microsoft.com/office/drawing/2010/main">
                <a:solidFill>
                  <a:srgbClr val="FFFFFF"/>
                </a:solidFill>
              </a14:hiddenFill>
            </a:ext>
          </a:extLst>
        </p:spPr>
      </p:pic>
      <p:sp>
        <p:nvSpPr>
          <p:cNvPr id="2218" name="Text Box 170"/>
          <p:cNvSpPr txBox="1">
            <a:spLocks noChangeArrowheads="1"/>
          </p:cNvSpPr>
          <p:nvPr/>
        </p:nvSpPr>
        <p:spPr bwMode="auto">
          <a:xfrm>
            <a:off x="8697913" y="4508500"/>
            <a:ext cx="412750" cy="2286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900"/>
              <a:t>L</a:t>
            </a:r>
            <a:r>
              <a:rPr lang="de-DE" altLang="de-DE"/>
              <a:t>och</a:t>
            </a:r>
          </a:p>
        </p:txBody>
      </p:sp>
      <p:sp>
        <p:nvSpPr>
          <p:cNvPr id="2158" name="Rectangle 25"/>
          <p:cNvSpPr>
            <a:spLocks noChangeArrowheads="1"/>
          </p:cNvSpPr>
          <p:nvPr/>
        </p:nvSpPr>
        <p:spPr bwMode="auto">
          <a:xfrm>
            <a:off x="6681788" y="620713"/>
            <a:ext cx="2952750" cy="1619250"/>
          </a:xfrm>
          <a:prstGeom prst="rect">
            <a:avLst/>
          </a:prstGeom>
          <a:noFill/>
          <a:ln w="28575">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de-DE" altLang="de-DE">
              <a:solidFill>
                <a:schemeClr val="tx1"/>
              </a:solidFill>
            </a:endParaRPr>
          </a:p>
        </p:txBody>
      </p:sp>
      <p:grpSp>
        <p:nvGrpSpPr>
          <p:cNvPr id="2222" name="Group 174"/>
          <p:cNvGrpSpPr>
            <a:grpSpLocks/>
          </p:cNvGrpSpPr>
          <p:nvPr/>
        </p:nvGrpSpPr>
        <p:grpSpPr bwMode="auto">
          <a:xfrm>
            <a:off x="6824663" y="1557338"/>
            <a:ext cx="576262" cy="287337"/>
            <a:chOff x="4299" y="981"/>
            <a:chExt cx="363" cy="181"/>
          </a:xfrm>
        </p:grpSpPr>
        <p:sp>
          <p:nvSpPr>
            <p:cNvPr id="2220" name="Text Box 372"/>
            <p:cNvSpPr txBox="1">
              <a:spLocks noChangeArrowheads="1"/>
            </p:cNvSpPr>
            <p:nvPr/>
          </p:nvSpPr>
          <p:spPr bwMode="auto">
            <a:xfrm>
              <a:off x="4299" y="981"/>
              <a:ext cx="363" cy="135"/>
            </a:xfrm>
            <a:prstGeom prst="rect">
              <a:avLst/>
            </a:prstGeom>
            <a:noFill/>
            <a:ln>
              <a:noFill/>
            </a:ln>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Aft>
                  <a:spcPct val="50000"/>
                </a:spcAft>
              </a:pPr>
              <a:r>
                <a:rPr lang="de-DE" altLang="de-DE" b="1">
                  <a:solidFill>
                    <a:schemeClr val="tx1"/>
                  </a:solidFill>
                </a:rPr>
                <a:t>Loch</a:t>
              </a:r>
            </a:p>
          </p:txBody>
        </p:sp>
        <p:sp>
          <p:nvSpPr>
            <p:cNvPr id="2221" name="Line 173"/>
            <p:cNvSpPr>
              <a:spLocks noChangeShapeType="1"/>
            </p:cNvSpPr>
            <p:nvPr/>
          </p:nvSpPr>
          <p:spPr bwMode="auto">
            <a:xfrm>
              <a:off x="4390" y="1071"/>
              <a:ext cx="45" cy="9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2223" name="Line 175"/>
          <p:cNvSpPr>
            <a:spLocks noChangeShapeType="1"/>
          </p:cNvSpPr>
          <p:nvPr/>
        </p:nvSpPr>
        <p:spPr bwMode="auto">
          <a:xfrm>
            <a:off x="2144713" y="1970088"/>
            <a:ext cx="360362" cy="0"/>
          </a:xfrm>
          <a:prstGeom prst="line">
            <a:avLst/>
          </a:prstGeom>
          <a:noFill/>
          <a:ln w="3810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226" name="Rectangle 178"/>
          <p:cNvSpPr>
            <a:spLocks noChangeArrowheads="1"/>
          </p:cNvSpPr>
          <p:nvPr/>
        </p:nvSpPr>
        <p:spPr bwMode="auto">
          <a:xfrm>
            <a:off x="631825" y="5589588"/>
            <a:ext cx="288925"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de-DE" altLang="de-DE" sz="1200" b="1">
                <a:solidFill>
                  <a:schemeClr val="tx1"/>
                </a:solidFill>
              </a:rPr>
              <a:t>A</a:t>
            </a:r>
          </a:p>
        </p:txBody>
      </p:sp>
      <p:sp>
        <p:nvSpPr>
          <p:cNvPr id="2232" name="Text Box 372"/>
          <p:cNvSpPr txBox="1">
            <a:spLocks noChangeArrowheads="1"/>
          </p:cNvSpPr>
          <p:nvPr/>
        </p:nvSpPr>
        <p:spPr bwMode="auto">
          <a:xfrm>
            <a:off x="992188" y="5661025"/>
            <a:ext cx="3313112" cy="228600"/>
          </a:xfrm>
          <a:prstGeom prst="rect">
            <a:avLst/>
          </a:pr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Aft>
                <a:spcPct val="50000"/>
              </a:spcAft>
            </a:pPr>
            <a:r>
              <a:rPr lang="de-DE" altLang="de-DE" sz="900">
                <a:solidFill>
                  <a:schemeClr val="tx1"/>
                </a:solidFill>
              </a:rPr>
              <a:t>= siehe Aufgabe zu diesem Versuch auf dem Arbeitsblatt</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22"/>
          <p:cNvSpPr>
            <a:spLocks noChangeArrowheads="1"/>
          </p:cNvSpPr>
          <p:nvPr/>
        </p:nvSpPr>
        <p:spPr bwMode="auto">
          <a:xfrm>
            <a:off x="488950" y="620713"/>
            <a:ext cx="9015413" cy="1527175"/>
          </a:xfrm>
          <a:prstGeom prst="rect">
            <a:avLst/>
          </a:prstGeom>
          <a:noFill/>
          <a:ln w="28575">
            <a:solidFill>
              <a:srgbClr val="0066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grpSp>
        <p:nvGrpSpPr>
          <p:cNvPr id="3075" name="Group 302"/>
          <p:cNvGrpSpPr>
            <a:grpSpLocks/>
          </p:cNvGrpSpPr>
          <p:nvPr/>
        </p:nvGrpSpPr>
        <p:grpSpPr bwMode="auto">
          <a:xfrm>
            <a:off x="488950" y="2205038"/>
            <a:ext cx="3887788" cy="1655762"/>
            <a:chOff x="308" y="1389"/>
            <a:chExt cx="2449" cy="1043"/>
          </a:xfrm>
        </p:grpSpPr>
        <p:sp>
          <p:nvSpPr>
            <p:cNvPr id="3160" name="Rectangle 51"/>
            <p:cNvSpPr>
              <a:spLocks noChangeArrowheads="1"/>
            </p:cNvSpPr>
            <p:nvPr/>
          </p:nvSpPr>
          <p:spPr bwMode="auto">
            <a:xfrm>
              <a:off x="308" y="1389"/>
              <a:ext cx="2410" cy="1043"/>
            </a:xfrm>
            <a:prstGeom prst="rect">
              <a:avLst/>
            </a:prstGeom>
            <a:noFill/>
            <a:ln w="28575">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sp>
          <p:nvSpPr>
            <p:cNvPr id="3161" name="Text Box 52"/>
            <p:cNvSpPr txBox="1">
              <a:spLocks noChangeArrowheads="1"/>
            </p:cNvSpPr>
            <p:nvPr/>
          </p:nvSpPr>
          <p:spPr bwMode="auto">
            <a:xfrm>
              <a:off x="852" y="1389"/>
              <a:ext cx="1905" cy="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sz="1000" b="1">
                  <a:solidFill>
                    <a:srgbClr val="006600"/>
                  </a:solidFill>
                </a:rPr>
                <a:t>L4: Haftende Becher</a:t>
              </a:r>
            </a:p>
            <a:p>
              <a:pPr eaLnBrk="1" hangingPunct="1"/>
              <a:r>
                <a:rPr lang="de-DE" altLang="de-DE">
                  <a:solidFill>
                    <a:srgbClr val="000000"/>
                  </a:solidFill>
                </a:rPr>
                <a:t>Stelle ein brennendes Teelicht in einen Plastikbecher. Feuchte Küchenpapier mit einem Loch in der Mitte an und lege es sorgfältig auf den Rand des Bechers. Dann stülpe einen zweiten Becher darüber. Während du das tust, erwärmt die Kerze die Luft: Die Luftteilchen </a:t>
              </a:r>
              <a:r>
                <a:rPr lang="de-DE" altLang="de-DE">
                  <a:solidFill>
                    <a:schemeClr val="tx1"/>
                  </a:solidFill>
                </a:rPr>
                <a:t>bewegen sich schneller, einige</a:t>
              </a:r>
              <a:r>
                <a:rPr lang="de-DE" altLang="de-DE">
                  <a:solidFill>
                    <a:srgbClr val="000000"/>
                  </a:solidFill>
                </a:rPr>
                <a:t> werden aus den Bechern </a:t>
              </a:r>
              <a:r>
                <a:rPr lang="de-DE" altLang="de-DE">
                  <a:solidFill>
                    <a:schemeClr val="tx1"/>
                  </a:solidFill>
                </a:rPr>
                <a:t>heraus gedrängt</a:t>
              </a:r>
              <a:r>
                <a:rPr lang="de-DE" altLang="de-DE">
                  <a:solidFill>
                    <a:srgbClr val="000000"/>
                  </a:solidFill>
                </a:rPr>
                <a:t>. Nach Erlöschen der Kerze </a:t>
              </a:r>
              <a:r>
                <a:rPr lang="de-DE" altLang="de-DE">
                  <a:solidFill>
                    <a:schemeClr val="tx1"/>
                  </a:solidFill>
                </a:rPr>
                <a:t>kühlen die Teilchen ab, werden langsamer</a:t>
              </a:r>
              <a:r>
                <a:rPr lang="de-DE" altLang="de-DE">
                  <a:solidFill>
                    <a:srgbClr val="000000"/>
                  </a:solidFill>
                </a:rPr>
                <a:t> und es entsteht Unterdruck. Die Becher saugen sich gegenseitig an. </a:t>
              </a:r>
              <a:r>
                <a:rPr lang="de-DE" altLang="de-DE">
                  <a:solidFill>
                    <a:schemeClr val="tx1"/>
                  </a:solidFill>
                </a:rPr>
                <a:t>Zusätzlich drückt der Umgebungsdruck die Becher aneinander. Die Becher haften</a:t>
              </a:r>
              <a:r>
                <a:rPr lang="de-DE" altLang="de-DE">
                  <a:solidFill>
                    <a:srgbClr val="CC3300"/>
                  </a:solidFill>
                </a:rPr>
                <a:t>. </a:t>
              </a:r>
              <a:r>
                <a:rPr lang="de-DE" altLang="de-DE">
                  <a:solidFill>
                    <a:schemeClr val="tx1"/>
                  </a:solidFill>
                </a:rPr>
                <a:t>Erwärmst du den unteren Becher mit der Hand, lässt sich der obere leicht abnehmen</a:t>
              </a:r>
              <a:r>
                <a:rPr lang="de-DE" altLang="de-DE">
                  <a:solidFill>
                    <a:srgbClr val="CC3300"/>
                  </a:solidFill>
                </a:rPr>
                <a:t>.</a:t>
              </a:r>
              <a:endParaRPr lang="de-DE" altLang="de-DE">
                <a:solidFill>
                  <a:srgbClr val="000000"/>
                </a:solidFill>
              </a:endParaRPr>
            </a:p>
          </p:txBody>
        </p:sp>
      </p:grpSp>
      <p:grpSp>
        <p:nvGrpSpPr>
          <p:cNvPr id="3076" name="Group 233"/>
          <p:cNvGrpSpPr>
            <a:grpSpLocks/>
          </p:cNvGrpSpPr>
          <p:nvPr/>
        </p:nvGrpSpPr>
        <p:grpSpPr bwMode="auto">
          <a:xfrm>
            <a:off x="538163" y="2636838"/>
            <a:ext cx="723900" cy="1181100"/>
            <a:chOff x="313" y="1661"/>
            <a:chExt cx="421" cy="744"/>
          </a:xfrm>
        </p:grpSpPr>
        <p:pic>
          <p:nvPicPr>
            <p:cNvPr id="3158" name="Picture 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 y="1752"/>
              <a:ext cx="421" cy="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round/>
                  <a:headEnd/>
                  <a:tailEnd/>
                </a14:hiddenLine>
              </a:ext>
            </a:extLst>
          </p:spPr>
        </p:pic>
        <p:sp>
          <p:nvSpPr>
            <p:cNvPr id="3159" name="Line 53"/>
            <p:cNvSpPr>
              <a:spLocks noChangeShapeType="1"/>
            </p:cNvSpPr>
            <p:nvPr/>
          </p:nvSpPr>
          <p:spPr bwMode="auto">
            <a:xfrm flipH="1" flipV="1">
              <a:off x="385" y="1661"/>
              <a:ext cx="46" cy="40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grpSp>
      <p:sp>
        <p:nvSpPr>
          <p:cNvPr id="3077" name="Text Box 54"/>
          <p:cNvSpPr txBox="1">
            <a:spLocks noChangeArrowheads="1"/>
          </p:cNvSpPr>
          <p:nvPr/>
        </p:nvSpPr>
        <p:spPr bwMode="auto">
          <a:xfrm>
            <a:off x="631825" y="6021388"/>
            <a:ext cx="88931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Bef>
                <a:spcPts val="563"/>
              </a:spcBef>
            </a:pPr>
            <a:r>
              <a:rPr lang="de-DE" altLang="de-DE" sz="1400">
                <a:solidFill>
                  <a:srgbClr val="000000"/>
                </a:solidFill>
              </a:rPr>
              <a:t>                               </a:t>
            </a:r>
            <a:r>
              <a:rPr lang="de-DE" altLang="de-DE" sz="1400" u="sng">
                <a:solidFill>
                  <a:srgbClr val="000000"/>
                </a:solidFill>
              </a:rPr>
              <a:t>Versuchsübersicht Ld2</a:t>
            </a:r>
            <a:r>
              <a:rPr lang="de-DE" altLang="de-DE" sz="1400">
                <a:solidFill>
                  <a:srgbClr val="000000"/>
                </a:solidFill>
              </a:rPr>
              <a:t>:     </a:t>
            </a:r>
            <a:r>
              <a:rPr lang="de-DE" altLang="de-DE" sz="2000" i="1">
                <a:solidFill>
                  <a:srgbClr val="006600"/>
                </a:solidFill>
              </a:rPr>
              <a:t>„Wir</a:t>
            </a:r>
            <a:r>
              <a:rPr lang="de-DE" altLang="de-DE" sz="2000" i="1">
                <a:solidFill>
                  <a:srgbClr val="339966"/>
                </a:solidFill>
              </a:rPr>
              <a:t> </a:t>
            </a:r>
            <a:r>
              <a:rPr lang="de-DE" altLang="de-DE" sz="2000" i="1">
                <a:solidFill>
                  <a:srgbClr val="006600"/>
                </a:solidFill>
              </a:rPr>
              <a:t>zaubern mit </a:t>
            </a:r>
            <a:r>
              <a:rPr lang="de-DE" altLang="de-DE" sz="1400" i="1">
                <a:solidFill>
                  <a:srgbClr val="006600"/>
                </a:solidFill>
              </a:rPr>
              <a:t>ruhender</a:t>
            </a:r>
            <a:r>
              <a:rPr lang="de-DE" altLang="de-DE" sz="2000" i="1">
                <a:solidFill>
                  <a:srgbClr val="006600"/>
                </a:solidFill>
              </a:rPr>
              <a:t> Luft</a:t>
            </a:r>
            <a:r>
              <a:rPr lang="de-DE" altLang="de-DE" sz="2000" i="1">
                <a:solidFill>
                  <a:srgbClr val="339966"/>
                </a:solidFill>
              </a:rPr>
              <a:t>“</a:t>
            </a:r>
            <a:r>
              <a:rPr lang="de-DE" altLang="de-DE" sz="2000" i="1">
                <a:solidFill>
                  <a:srgbClr val="006666"/>
                </a:solidFill>
              </a:rPr>
              <a:t>  </a:t>
            </a:r>
          </a:p>
          <a:p>
            <a:pPr eaLnBrk="1" hangingPunct="1">
              <a:spcBef>
                <a:spcPts val="563"/>
              </a:spcBef>
            </a:pPr>
            <a:r>
              <a:rPr lang="de-DE" altLang="de-DE" sz="1200">
                <a:solidFill>
                  <a:schemeClr val="tx1"/>
                </a:solidFill>
              </a:rPr>
              <a:t>                                                                                    Teil 2:  Luftdruckänderungen durch Temperaturänderung</a:t>
            </a:r>
            <a:endParaRPr lang="de-DE" altLang="de-DE" sz="1200" u="sng">
              <a:solidFill>
                <a:schemeClr val="tx1"/>
              </a:solidFill>
            </a:endParaRPr>
          </a:p>
        </p:txBody>
      </p:sp>
      <p:sp>
        <p:nvSpPr>
          <p:cNvPr id="3078" name="Line 88"/>
          <p:cNvSpPr>
            <a:spLocks noChangeShapeType="1"/>
          </p:cNvSpPr>
          <p:nvPr/>
        </p:nvSpPr>
        <p:spPr bwMode="auto">
          <a:xfrm flipV="1">
            <a:off x="993775" y="4176713"/>
            <a:ext cx="3175" cy="28575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de-DE"/>
          </a:p>
        </p:txBody>
      </p:sp>
      <p:sp>
        <p:nvSpPr>
          <p:cNvPr id="3079" name="Text Box 106"/>
          <p:cNvSpPr txBox="1">
            <a:spLocks noChangeArrowheads="1"/>
          </p:cNvSpPr>
          <p:nvPr/>
        </p:nvSpPr>
        <p:spPr bwMode="auto">
          <a:xfrm>
            <a:off x="4619625" y="4797425"/>
            <a:ext cx="38893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t>oder</a:t>
            </a:r>
            <a:endParaRPr lang="de-DE" altLang="de-DE" sz="1400"/>
          </a:p>
        </p:txBody>
      </p:sp>
      <p:sp>
        <p:nvSpPr>
          <p:cNvPr id="3080" name="Rectangle 118"/>
          <p:cNvSpPr>
            <a:spLocks noChangeArrowheads="1"/>
          </p:cNvSpPr>
          <p:nvPr/>
        </p:nvSpPr>
        <p:spPr bwMode="auto">
          <a:xfrm>
            <a:off x="4881563" y="620713"/>
            <a:ext cx="4630737"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
        <p:nvSpPr>
          <p:cNvPr id="3081" name="Text Box 155"/>
          <p:cNvSpPr txBox="1">
            <a:spLocks noChangeArrowheads="1"/>
          </p:cNvSpPr>
          <p:nvPr/>
        </p:nvSpPr>
        <p:spPr bwMode="auto">
          <a:xfrm>
            <a:off x="1363663" y="1341438"/>
            <a:ext cx="5286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t>Wasser</a:t>
            </a:r>
          </a:p>
        </p:txBody>
      </p:sp>
      <p:sp>
        <p:nvSpPr>
          <p:cNvPr id="3082" name="Rectangle 156"/>
          <p:cNvSpPr>
            <a:spLocks noChangeArrowheads="1"/>
          </p:cNvSpPr>
          <p:nvPr/>
        </p:nvSpPr>
        <p:spPr bwMode="auto">
          <a:xfrm>
            <a:off x="1600200" y="1125538"/>
            <a:ext cx="387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
        <p:nvSpPr>
          <p:cNvPr id="3083" name="Text Box 160"/>
          <p:cNvSpPr txBox="1">
            <a:spLocks noChangeArrowheads="1"/>
          </p:cNvSpPr>
          <p:nvPr/>
        </p:nvSpPr>
        <p:spPr bwMode="auto">
          <a:xfrm>
            <a:off x="1754188" y="260350"/>
            <a:ext cx="5286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t>Wasser</a:t>
            </a:r>
          </a:p>
        </p:txBody>
      </p:sp>
      <p:sp>
        <p:nvSpPr>
          <p:cNvPr id="3084" name="Oval 172"/>
          <p:cNvSpPr>
            <a:spLocks noChangeArrowheads="1"/>
          </p:cNvSpPr>
          <p:nvPr/>
        </p:nvSpPr>
        <p:spPr bwMode="auto">
          <a:xfrm>
            <a:off x="1992313" y="1052513"/>
            <a:ext cx="74612" cy="74612"/>
          </a:xfrm>
          <a:prstGeom prst="ellipse">
            <a:avLst/>
          </a:prstGeom>
          <a:solidFill>
            <a:schemeClr val="bg1"/>
          </a:solidFill>
          <a:ln w="9525">
            <a:solidFill>
              <a:schemeClr val="bg1"/>
            </a:solidFill>
            <a:round/>
            <a:headEnd/>
            <a:tailEnd/>
          </a:ln>
        </p:spPr>
        <p:txBody>
          <a:bodyPr wrap="none" anchor="ctr"/>
          <a:lstStyle/>
          <a:p>
            <a:endParaRPr lang="de-DE" altLang="de-DE"/>
          </a:p>
        </p:txBody>
      </p:sp>
      <p:grpSp>
        <p:nvGrpSpPr>
          <p:cNvPr id="3085" name="Group 298"/>
          <p:cNvGrpSpPr>
            <a:grpSpLocks/>
          </p:cNvGrpSpPr>
          <p:nvPr/>
        </p:nvGrpSpPr>
        <p:grpSpPr bwMode="auto">
          <a:xfrm>
            <a:off x="4881563" y="620713"/>
            <a:ext cx="4573587" cy="1365250"/>
            <a:chOff x="3075" y="409"/>
            <a:chExt cx="2881" cy="860"/>
          </a:xfrm>
        </p:grpSpPr>
        <p:sp>
          <p:nvSpPr>
            <p:cNvPr id="3135" name="Text Box 131"/>
            <p:cNvSpPr txBox="1">
              <a:spLocks noChangeArrowheads="1"/>
            </p:cNvSpPr>
            <p:nvPr/>
          </p:nvSpPr>
          <p:spPr bwMode="auto">
            <a:xfrm>
              <a:off x="3891" y="409"/>
              <a:ext cx="95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sz="1000" b="1">
                  <a:solidFill>
                    <a:srgbClr val="006600"/>
                  </a:solidFill>
                </a:rPr>
                <a:t>L20: Taucherglocke</a:t>
              </a:r>
            </a:p>
          </p:txBody>
        </p:sp>
        <p:sp>
          <p:nvSpPr>
            <p:cNvPr id="3136" name="Text Box 132"/>
            <p:cNvSpPr txBox="1">
              <a:spLocks noChangeArrowheads="1"/>
            </p:cNvSpPr>
            <p:nvPr/>
          </p:nvSpPr>
          <p:spPr bwMode="auto">
            <a:xfrm>
              <a:off x="4254" y="572"/>
              <a:ext cx="1702" cy="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a:solidFill>
                    <a:srgbClr val="000000"/>
                  </a:solidFill>
                </a:rPr>
                <a:t>Gib Wasser in einen flachen Behälter. Lege zwei Gummi</a:t>
              </a:r>
              <a:r>
                <a:rPr lang="de-DE" altLang="de-DE">
                  <a:solidFill>
                    <a:schemeClr val="tx1"/>
                  </a:solidFill>
                </a:rPr>
                <a:t>bärle</a:t>
              </a:r>
              <a:r>
                <a:rPr lang="de-DE" altLang="de-DE">
                  <a:solidFill>
                    <a:srgbClr val="000000"/>
                  </a:solidFill>
                </a:rPr>
                <a:t> in eine leere Teelicht-Schale und setze das kleine Gummibärle-Boot aufs Wasser. Nun stülpe ein Wasserglas über das Gummibärle-Boot und drücke das Glas bis auf den Boden der Schale.</a:t>
              </a:r>
            </a:p>
            <a:p>
              <a:pPr eaLnBrk="1" hangingPunct="1">
                <a:spcBef>
                  <a:spcPct val="30000"/>
                </a:spcBef>
              </a:pPr>
              <a:r>
                <a:rPr lang="de-DE" altLang="de-DE">
                  <a:solidFill>
                    <a:srgbClr val="000000"/>
                  </a:solidFill>
                </a:rPr>
                <a:t>Obwohl das Gummibärle-Boot dabei tief ins Wasser gedrückt wird, bleibt es trocken. Die eingeschlossene Luft hält das Wasser zurück.</a:t>
              </a:r>
            </a:p>
          </p:txBody>
        </p:sp>
        <p:grpSp>
          <p:nvGrpSpPr>
            <p:cNvPr id="3137" name="Group 177"/>
            <p:cNvGrpSpPr>
              <a:grpSpLocks/>
            </p:cNvGrpSpPr>
            <p:nvPr/>
          </p:nvGrpSpPr>
          <p:grpSpPr bwMode="auto">
            <a:xfrm>
              <a:off x="3075" y="754"/>
              <a:ext cx="1130" cy="490"/>
              <a:chOff x="295" y="938"/>
              <a:chExt cx="1043" cy="490"/>
            </a:xfrm>
          </p:grpSpPr>
          <p:pic>
            <p:nvPicPr>
              <p:cNvPr id="3138" name="Picture 174" descr="Taucherglock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 y="938"/>
                <a:ext cx="1043"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39" name="Group 175"/>
              <p:cNvGrpSpPr>
                <a:grpSpLocks/>
              </p:cNvGrpSpPr>
              <p:nvPr/>
            </p:nvGrpSpPr>
            <p:grpSpPr bwMode="auto">
              <a:xfrm>
                <a:off x="579" y="1071"/>
                <a:ext cx="135" cy="135"/>
                <a:chOff x="613" y="709"/>
                <a:chExt cx="202" cy="180"/>
              </a:xfrm>
            </p:grpSpPr>
            <p:grpSp>
              <p:nvGrpSpPr>
                <p:cNvPr id="3140" name="Group 137"/>
                <p:cNvGrpSpPr>
                  <a:grpSpLocks/>
                </p:cNvGrpSpPr>
                <p:nvPr/>
              </p:nvGrpSpPr>
              <p:grpSpPr bwMode="auto">
                <a:xfrm>
                  <a:off x="749" y="709"/>
                  <a:ext cx="45" cy="45"/>
                  <a:chOff x="839" y="572"/>
                  <a:chExt cx="91" cy="91"/>
                </a:xfrm>
              </p:grpSpPr>
              <p:sp>
                <p:nvSpPr>
                  <p:cNvPr id="3156" name="Line 135"/>
                  <p:cNvSpPr>
                    <a:spLocks noChangeShapeType="1"/>
                  </p:cNvSpPr>
                  <p:nvPr/>
                </p:nvSpPr>
                <p:spPr bwMode="auto">
                  <a:xfrm flipH="1">
                    <a:off x="884" y="572"/>
                    <a:ext cx="0" cy="9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3157" name="Line 136"/>
                  <p:cNvSpPr>
                    <a:spLocks noChangeShapeType="1"/>
                  </p:cNvSpPr>
                  <p:nvPr/>
                </p:nvSpPr>
                <p:spPr bwMode="auto">
                  <a:xfrm>
                    <a:off x="839" y="618"/>
                    <a:ext cx="9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3141" name="Group 138"/>
                <p:cNvGrpSpPr>
                  <a:grpSpLocks/>
                </p:cNvGrpSpPr>
                <p:nvPr/>
              </p:nvGrpSpPr>
              <p:grpSpPr bwMode="auto">
                <a:xfrm>
                  <a:off x="770" y="797"/>
                  <a:ext cx="45" cy="45"/>
                  <a:chOff x="839" y="572"/>
                  <a:chExt cx="91" cy="91"/>
                </a:xfrm>
              </p:grpSpPr>
              <p:sp>
                <p:nvSpPr>
                  <p:cNvPr id="3154" name="Line 139"/>
                  <p:cNvSpPr>
                    <a:spLocks noChangeShapeType="1"/>
                  </p:cNvSpPr>
                  <p:nvPr/>
                </p:nvSpPr>
                <p:spPr bwMode="auto">
                  <a:xfrm flipH="1">
                    <a:off x="884" y="572"/>
                    <a:ext cx="0" cy="9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3155" name="Line 140"/>
                  <p:cNvSpPr>
                    <a:spLocks noChangeShapeType="1"/>
                  </p:cNvSpPr>
                  <p:nvPr/>
                </p:nvSpPr>
                <p:spPr bwMode="auto">
                  <a:xfrm>
                    <a:off x="839" y="618"/>
                    <a:ext cx="9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3142" name="Group 141"/>
                <p:cNvGrpSpPr>
                  <a:grpSpLocks/>
                </p:cNvGrpSpPr>
                <p:nvPr/>
              </p:nvGrpSpPr>
              <p:grpSpPr bwMode="auto">
                <a:xfrm>
                  <a:off x="613" y="845"/>
                  <a:ext cx="51" cy="44"/>
                  <a:chOff x="839" y="572"/>
                  <a:chExt cx="91" cy="91"/>
                </a:xfrm>
              </p:grpSpPr>
              <p:sp>
                <p:nvSpPr>
                  <p:cNvPr id="3152" name="Line 142"/>
                  <p:cNvSpPr>
                    <a:spLocks noChangeShapeType="1"/>
                  </p:cNvSpPr>
                  <p:nvPr/>
                </p:nvSpPr>
                <p:spPr bwMode="auto">
                  <a:xfrm flipH="1">
                    <a:off x="884" y="572"/>
                    <a:ext cx="0" cy="9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3153" name="Line 143"/>
                  <p:cNvSpPr>
                    <a:spLocks noChangeShapeType="1"/>
                  </p:cNvSpPr>
                  <p:nvPr/>
                </p:nvSpPr>
                <p:spPr bwMode="auto">
                  <a:xfrm>
                    <a:off x="839" y="618"/>
                    <a:ext cx="9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3143" name="Group 144"/>
                <p:cNvGrpSpPr>
                  <a:grpSpLocks/>
                </p:cNvGrpSpPr>
                <p:nvPr/>
              </p:nvGrpSpPr>
              <p:grpSpPr bwMode="auto">
                <a:xfrm>
                  <a:off x="673" y="769"/>
                  <a:ext cx="45" cy="45"/>
                  <a:chOff x="839" y="572"/>
                  <a:chExt cx="91" cy="91"/>
                </a:xfrm>
              </p:grpSpPr>
              <p:sp>
                <p:nvSpPr>
                  <p:cNvPr id="3150" name="Line 145"/>
                  <p:cNvSpPr>
                    <a:spLocks noChangeShapeType="1"/>
                  </p:cNvSpPr>
                  <p:nvPr/>
                </p:nvSpPr>
                <p:spPr bwMode="auto">
                  <a:xfrm flipH="1">
                    <a:off x="884" y="572"/>
                    <a:ext cx="0" cy="9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3151" name="Line 146"/>
                  <p:cNvSpPr>
                    <a:spLocks noChangeShapeType="1"/>
                  </p:cNvSpPr>
                  <p:nvPr/>
                </p:nvSpPr>
                <p:spPr bwMode="auto">
                  <a:xfrm>
                    <a:off x="839" y="618"/>
                    <a:ext cx="9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3144" name="Group 147"/>
                <p:cNvGrpSpPr>
                  <a:grpSpLocks/>
                </p:cNvGrpSpPr>
                <p:nvPr/>
              </p:nvGrpSpPr>
              <p:grpSpPr bwMode="auto">
                <a:xfrm>
                  <a:off x="613" y="709"/>
                  <a:ext cx="51" cy="44"/>
                  <a:chOff x="839" y="572"/>
                  <a:chExt cx="91" cy="91"/>
                </a:xfrm>
              </p:grpSpPr>
              <p:sp>
                <p:nvSpPr>
                  <p:cNvPr id="3148" name="Line 148"/>
                  <p:cNvSpPr>
                    <a:spLocks noChangeShapeType="1"/>
                  </p:cNvSpPr>
                  <p:nvPr/>
                </p:nvSpPr>
                <p:spPr bwMode="auto">
                  <a:xfrm flipH="1">
                    <a:off x="884" y="572"/>
                    <a:ext cx="0" cy="9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3149" name="Line 149"/>
                  <p:cNvSpPr>
                    <a:spLocks noChangeShapeType="1"/>
                  </p:cNvSpPr>
                  <p:nvPr/>
                </p:nvSpPr>
                <p:spPr bwMode="auto">
                  <a:xfrm>
                    <a:off x="839" y="618"/>
                    <a:ext cx="9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nvGrpSpPr>
                <p:cNvPr id="3145" name="Group 150"/>
                <p:cNvGrpSpPr>
                  <a:grpSpLocks/>
                </p:cNvGrpSpPr>
                <p:nvPr/>
              </p:nvGrpSpPr>
              <p:grpSpPr bwMode="auto">
                <a:xfrm>
                  <a:off x="712" y="816"/>
                  <a:ext cx="51" cy="44"/>
                  <a:chOff x="839" y="572"/>
                  <a:chExt cx="91" cy="91"/>
                </a:xfrm>
              </p:grpSpPr>
              <p:sp>
                <p:nvSpPr>
                  <p:cNvPr id="3146" name="Line 151"/>
                  <p:cNvSpPr>
                    <a:spLocks noChangeShapeType="1"/>
                  </p:cNvSpPr>
                  <p:nvPr/>
                </p:nvSpPr>
                <p:spPr bwMode="auto">
                  <a:xfrm flipH="1">
                    <a:off x="884" y="572"/>
                    <a:ext cx="0" cy="9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3147" name="Line 152"/>
                  <p:cNvSpPr>
                    <a:spLocks noChangeShapeType="1"/>
                  </p:cNvSpPr>
                  <p:nvPr/>
                </p:nvSpPr>
                <p:spPr bwMode="auto">
                  <a:xfrm>
                    <a:off x="839" y="618"/>
                    <a:ext cx="9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grpSp>
      </p:grpSp>
      <p:grpSp>
        <p:nvGrpSpPr>
          <p:cNvPr id="3086" name="Group 305"/>
          <p:cNvGrpSpPr>
            <a:grpSpLocks/>
          </p:cNvGrpSpPr>
          <p:nvPr/>
        </p:nvGrpSpPr>
        <p:grpSpPr bwMode="auto">
          <a:xfrm>
            <a:off x="488950" y="3933825"/>
            <a:ext cx="3571875" cy="2019300"/>
            <a:chOff x="308" y="2478"/>
            <a:chExt cx="2250" cy="1272"/>
          </a:xfrm>
        </p:grpSpPr>
        <p:sp>
          <p:nvSpPr>
            <p:cNvPr id="3127" name="Rectangle 84"/>
            <p:cNvSpPr>
              <a:spLocks noChangeArrowheads="1"/>
            </p:cNvSpPr>
            <p:nvPr/>
          </p:nvSpPr>
          <p:spPr bwMode="auto">
            <a:xfrm>
              <a:off x="308" y="2478"/>
              <a:ext cx="2220" cy="1272"/>
            </a:xfrm>
            <a:prstGeom prst="rect">
              <a:avLst/>
            </a:prstGeom>
            <a:noFill/>
            <a:ln w="28575">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sp>
          <p:nvSpPr>
            <p:cNvPr id="3128" name="Text Box 85"/>
            <p:cNvSpPr txBox="1">
              <a:spLocks noChangeArrowheads="1"/>
            </p:cNvSpPr>
            <p:nvPr/>
          </p:nvSpPr>
          <p:spPr bwMode="auto">
            <a:xfrm>
              <a:off x="308" y="3113"/>
              <a:ext cx="2250" cy="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Bef>
                  <a:spcPts val="400"/>
                </a:spcBef>
              </a:pPr>
              <a:r>
                <a:rPr lang="de-DE" altLang="de-DE" u="sng">
                  <a:solidFill>
                    <a:srgbClr val="000000"/>
                  </a:solidFill>
                </a:rPr>
                <a:t>Glas</a:t>
              </a:r>
              <a:r>
                <a:rPr lang="de-DE" altLang="de-DE">
                  <a:solidFill>
                    <a:srgbClr val="000000"/>
                  </a:solidFill>
                </a:rPr>
                <a:t>flasche mit soviel Wasser füllen, dass das Messingröhrchen 2 cm </a:t>
              </a:r>
              <a:r>
                <a:rPr lang="de-DE" altLang="de-DE">
                  <a:solidFill>
                    <a:schemeClr val="tx1"/>
                  </a:solidFill>
                </a:rPr>
                <a:t>eintaucht. Flasche ins kalte Wasser stellen, bis sie abgekühlt ist. Das Röhrchen mit dem Finger zuhalten.  Dann die Flasche in das heiße Wasser stellen. Durch die Erwärmung erhöht sich der Luftdruck in der Flasche. Es entsteht ein Überdruck.</a:t>
              </a:r>
              <a:r>
                <a:rPr lang="de-DE" altLang="de-DE">
                  <a:solidFill>
                    <a:srgbClr val="CC3300"/>
                  </a:solidFill>
                </a:rPr>
                <a:t> </a:t>
              </a:r>
            </a:p>
            <a:p>
              <a:pPr eaLnBrk="1" hangingPunct="1">
                <a:spcBef>
                  <a:spcPts val="400"/>
                </a:spcBef>
              </a:pPr>
              <a:r>
                <a:rPr lang="de-DE" altLang="de-DE">
                  <a:solidFill>
                    <a:schemeClr val="tx1"/>
                  </a:solidFill>
                </a:rPr>
                <a:t>Wenn man jetzt den Finger vom Röhrchen  wegnimmt,</a:t>
              </a:r>
              <a:r>
                <a:rPr lang="de-DE" altLang="de-DE">
                  <a:solidFill>
                    <a:srgbClr val="000000"/>
                  </a:solidFill>
                </a:rPr>
                <a:t> drückt der Luftüberdruck das Wasser nach oben. Es entsteht ein Springbrunnen.  </a:t>
              </a:r>
            </a:p>
          </p:txBody>
        </p:sp>
        <p:grpSp>
          <p:nvGrpSpPr>
            <p:cNvPr id="3129" name="Group 304"/>
            <p:cNvGrpSpPr>
              <a:grpSpLocks/>
            </p:cNvGrpSpPr>
            <p:nvPr/>
          </p:nvGrpSpPr>
          <p:grpSpPr bwMode="auto">
            <a:xfrm>
              <a:off x="308" y="2525"/>
              <a:ext cx="2211" cy="613"/>
              <a:chOff x="308" y="2525"/>
              <a:chExt cx="2211" cy="613"/>
            </a:xfrm>
          </p:grpSpPr>
          <p:pic>
            <p:nvPicPr>
              <p:cNvPr id="3130" name="Picture 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 y="2525"/>
                <a:ext cx="1161" cy="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131" name="Line 86"/>
              <p:cNvSpPr>
                <a:spLocks noChangeShapeType="1"/>
              </p:cNvSpPr>
              <p:nvPr/>
            </p:nvSpPr>
            <p:spPr bwMode="auto">
              <a:xfrm flipV="1">
                <a:off x="1339" y="2863"/>
                <a:ext cx="394" cy="9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de-DE"/>
              </a:p>
            </p:txBody>
          </p:sp>
          <p:sp>
            <p:nvSpPr>
              <p:cNvPr id="3132" name="Text Box 87"/>
              <p:cNvSpPr txBox="1">
                <a:spLocks noChangeArrowheads="1"/>
              </p:cNvSpPr>
              <p:nvPr/>
            </p:nvSpPr>
            <p:spPr bwMode="auto">
              <a:xfrm>
                <a:off x="1669" y="2752"/>
                <a:ext cx="83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a:solidFill>
                      <a:srgbClr val="000000"/>
                    </a:solidFill>
                  </a:rPr>
                  <a:t>Heißes Wasser im großen Plastikbehälter</a:t>
                </a:r>
              </a:p>
            </p:txBody>
          </p:sp>
          <p:sp>
            <p:nvSpPr>
              <p:cNvPr id="3133" name="Text Box 89"/>
              <p:cNvSpPr txBox="1">
                <a:spLocks noChangeArrowheads="1"/>
              </p:cNvSpPr>
              <p:nvPr/>
            </p:nvSpPr>
            <p:spPr bwMode="auto">
              <a:xfrm>
                <a:off x="308" y="2546"/>
                <a:ext cx="632"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a:solidFill>
                      <a:srgbClr val="000000"/>
                    </a:solidFill>
                  </a:rPr>
                  <a:t>Kaltes  Wasser                     </a:t>
                </a:r>
              </a:p>
            </p:txBody>
          </p:sp>
          <p:sp>
            <p:nvSpPr>
              <p:cNvPr id="3134" name="Text Box 208"/>
              <p:cNvSpPr txBox="1">
                <a:spLocks noChangeArrowheads="1"/>
              </p:cNvSpPr>
              <p:nvPr/>
            </p:nvSpPr>
            <p:spPr bwMode="auto">
              <a:xfrm>
                <a:off x="1684" y="2546"/>
                <a:ext cx="83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Bef>
                    <a:spcPts val="625"/>
                  </a:spcBef>
                </a:pPr>
                <a:r>
                  <a:rPr lang="de-DE" altLang="de-DE" sz="1000" b="1">
                    <a:solidFill>
                      <a:srgbClr val="006600"/>
                    </a:solidFill>
                  </a:rPr>
                  <a:t>L8b: Springbrunnen</a:t>
                </a:r>
              </a:p>
            </p:txBody>
          </p:sp>
        </p:grpSp>
      </p:grpSp>
      <p:sp>
        <p:nvSpPr>
          <p:cNvPr id="3087" name="Text Box 211"/>
          <p:cNvSpPr txBox="1">
            <a:spLocks noChangeArrowheads="1"/>
          </p:cNvSpPr>
          <p:nvPr/>
        </p:nvSpPr>
        <p:spPr bwMode="auto">
          <a:xfrm>
            <a:off x="0" y="6643688"/>
            <a:ext cx="99060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altLang="de-DE" u="sng">
                <a:solidFill>
                  <a:schemeClr val="tx1"/>
                </a:solidFill>
              </a:rPr>
              <a:t>HINWEIS</a:t>
            </a:r>
            <a:r>
              <a:rPr lang="de-DE" altLang="de-DE">
                <a:solidFill>
                  <a:schemeClr val="bg2"/>
                </a:solidFill>
              </a:rPr>
              <a:t>: Die dick umrandeten Versuche sind Basisversuche, die möglichst in jeder Stunde durchgeführt werden sollten; die dünn umrandeten Versuche sind optionale Ergänzungsversuche -  Stand: 20.6.2013</a:t>
            </a:r>
          </a:p>
        </p:txBody>
      </p:sp>
      <p:sp>
        <p:nvSpPr>
          <p:cNvPr id="3088" name="Text Box 112"/>
          <p:cNvSpPr txBox="1">
            <a:spLocks noChangeArrowheads="1"/>
          </p:cNvSpPr>
          <p:nvPr/>
        </p:nvSpPr>
        <p:spPr bwMode="auto">
          <a:xfrm>
            <a:off x="4089400" y="3933825"/>
            <a:ext cx="1727200" cy="2006600"/>
          </a:xfrm>
          <a:prstGeom prst="rect">
            <a:avLst/>
          </a:prstGeom>
          <a:noFill/>
          <a:ln w="28575">
            <a:solidFill>
              <a:srgbClr val="006600"/>
            </a:solid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endParaRPr lang="de-DE" altLang="de-DE" sz="1200">
              <a:solidFill>
                <a:srgbClr val="0033CC"/>
              </a:solidFill>
            </a:endParaRPr>
          </a:p>
          <a:p>
            <a:pPr algn="ctr" eaLnBrk="1" hangingPunct="1"/>
            <a:endParaRPr lang="de-DE" altLang="de-DE" sz="1200">
              <a:solidFill>
                <a:srgbClr val="339966"/>
              </a:solidFill>
            </a:endParaRPr>
          </a:p>
          <a:p>
            <a:pPr algn="ctr" eaLnBrk="1" hangingPunct="1"/>
            <a:r>
              <a:rPr lang="de-DE" altLang="de-DE" sz="1400">
                <a:solidFill>
                  <a:srgbClr val="006600"/>
                </a:solidFill>
              </a:rPr>
              <a:t>Suchbild für Teil 2:</a:t>
            </a:r>
          </a:p>
          <a:p>
            <a:pPr algn="ctr" eaLnBrk="1" hangingPunct="1"/>
            <a:endParaRPr lang="de-DE" altLang="de-DE" sz="1400">
              <a:solidFill>
                <a:srgbClr val="339966"/>
              </a:solidFill>
            </a:endParaRPr>
          </a:p>
          <a:p>
            <a:pPr algn="ctr" eaLnBrk="1" hangingPunct="1">
              <a:buFont typeface="Times New Roman" pitchFamily="18" charset="0"/>
              <a:buChar char="•"/>
            </a:pPr>
            <a:r>
              <a:rPr lang="de-DE" altLang="de-DE" sz="1100">
                <a:solidFill>
                  <a:schemeClr val="tx1"/>
                </a:solidFill>
              </a:rPr>
              <a:t> Umgebungsdruck</a:t>
            </a:r>
          </a:p>
          <a:p>
            <a:pPr algn="ctr" eaLnBrk="1" hangingPunct="1">
              <a:spcBef>
                <a:spcPct val="40000"/>
              </a:spcBef>
              <a:spcAft>
                <a:spcPct val="40000"/>
              </a:spcAft>
              <a:buFont typeface="Times New Roman" pitchFamily="18" charset="0"/>
              <a:buChar char="•"/>
            </a:pPr>
            <a:r>
              <a:rPr lang="de-DE" altLang="de-DE" sz="1100">
                <a:solidFill>
                  <a:schemeClr val="tx1"/>
                </a:solidFill>
              </a:rPr>
              <a:t> Überdruck</a:t>
            </a:r>
          </a:p>
          <a:p>
            <a:pPr algn="ctr" eaLnBrk="1" hangingPunct="1">
              <a:spcAft>
                <a:spcPct val="45000"/>
              </a:spcAft>
              <a:buFont typeface="Times New Roman" pitchFamily="18" charset="0"/>
              <a:buChar char="•"/>
            </a:pPr>
            <a:r>
              <a:rPr lang="de-DE" altLang="de-DE" sz="1100">
                <a:solidFill>
                  <a:schemeClr val="tx1"/>
                </a:solidFill>
              </a:rPr>
              <a:t> Unterdruck</a:t>
            </a:r>
          </a:p>
          <a:p>
            <a:pPr algn="ctr" eaLnBrk="1" hangingPunct="1">
              <a:spcAft>
                <a:spcPct val="45000"/>
              </a:spcAft>
              <a:buFont typeface="Times New Roman" pitchFamily="18" charset="0"/>
              <a:buChar char="•"/>
            </a:pPr>
            <a:endParaRPr lang="de-DE" altLang="de-DE" sz="900">
              <a:solidFill>
                <a:schemeClr val="tx1"/>
              </a:solidFill>
            </a:endParaRPr>
          </a:p>
          <a:p>
            <a:pPr eaLnBrk="1" hangingPunct="1">
              <a:buFont typeface="Times New Roman" pitchFamily="18" charset="0"/>
              <a:buChar char="•"/>
            </a:pPr>
            <a:endParaRPr lang="de-DE" altLang="de-DE" sz="1200">
              <a:solidFill>
                <a:srgbClr val="0033CC"/>
              </a:solidFill>
            </a:endParaRPr>
          </a:p>
        </p:txBody>
      </p:sp>
      <p:sp>
        <p:nvSpPr>
          <p:cNvPr id="3089" name="Text Box 217"/>
          <p:cNvSpPr txBox="1">
            <a:spLocks noChangeArrowheads="1"/>
          </p:cNvSpPr>
          <p:nvPr/>
        </p:nvSpPr>
        <p:spPr bwMode="auto">
          <a:xfrm>
            <a:off x="5457825" y="3948113"/>
            <a:ext cx="336550" cy="269875"/>
          </a:xfrm>
          <a:prstGeom prst="rect">
            <a:avLst/>
          </a:prstGeom>
          <a:solidFill>
            <a:srgbClr val="FFFF00"/>
          </a:solidFill>
          <a:ln w="9525">
            <a:solidFill>
              <a:schemeClr val="tx1"/>
            </a:solidFill>
            <a:round/>
            <a:headEnd/>
            <a:tailEnd/>
          </a:ln>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Aft>
                <a:spcPct val="50000"/>
              </a:spcAft>
            </a:pPr>
            <a:r>
              <a:rPr lang="de-DE" altLang="de-DE" sz="1100" b="1">
                <a:solidFill>
                  <a:schemeClr val="tx1"/>
                </a:solidFill>
              </a:rPr>
              <a:t>A</a:t>
            </a:r>
          </a:p>
        </p:txBody>
      </p:sp>
      <p:sp>
        <p:nvSpPr>
          <p:cNvPr id="3090" name="Text Box 232"/>
          <p:cNvSpPr txBox="1">
            <a:spLocks noChangeArrowheads="1"/>
          </p:cNvSpPr>
          <p:nvPr/>
        </p:nvSpPr>
        <p:spPr bwMode="auto">
          <a:xfrm>
            <a:off x="561975" y="2347913"/>
            <a:ext cx="815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solidFill>
                  <a:srgbClr val="000000"/>
                </a:solidFill>
              </a:rPr>
              <a:t>feuchtes </a:t>
            </a:r>
          </a:p>
          <a:p>
            <a:r>
              <a:rPr lang="de-DE" altLang="de-DE">
                <a:solidFill>
                  <a:srgbClr val="000000"/>
                </a:solidFill>
              </a:rPr>
              <a:t>Küchenpapier</a:t>
            </a:r>
          </a:p>
        </p:txBody>
      </p:sp>
      <p:sp>
        <p:nvSpPr>
          <p:cNvPr id="3091" name="Text Box 237"/>
          <p:cNvSpPr txBox="1">
            <a:spLocks noChangeArrowheads="1"/>
          </p:cNvSpPr>
          <p:nvPr/>
        </p:nvSpPr>
        <p:spPr bwMode="auto">
          <a:xfrm>
            <a:off x="7740650" y="4437063"/>
            <a:ext cx="13033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t>In eine Plastikflasche ich</a:t>
            </a:r>
          </a:p>
        </p:txBody>
      </p:sp>
      <p:sp>
        <p:nvSpPr>
          <p:cNvPr id="3092" name="Text Box 266"/>
          <p:cNvSpPr txBox="1">
            <a:spLocks noChangeArrowheads="1"/>
          </p:cNvSpPr>
          <p:nvPr/>
        </p:nvSpPr>
        <p:spPr bwMode="auto">
          <a:xfrm>
            <a:off x="5816600" y="4221163"/>
            <a:ext cx="4127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t>22°C</a:t>
            </a:r>
          </a:p>
        </p:txBody>
      </p:sp>
      <p:grpSp>
        <p:nvGrpSpPr>
          <p:cNvPr id="3093" name="Group 299"/>
          <p:cNvGrpSpPr>
            <a:grpSpLocks/>
          </p:cNvGrpSpPr>
          <p:nvPr/>
        </p:nvGrpSpPr>
        <p:grpSpPr bwMode="auto">
          <a:xfrm>
            <a:off x="7473950" y="2205038"/>
            <a:ext cx="2232025" cy="1670050"/>
            <a:chOff x="4662" y="1389"/>
            <a:chExt cx="1406" cy="1052"/>
          </a:xfrm>
        </p:grpSpPr>
        <p:sp>
          <p:nvSpPr>
            <p:cNvPr id="3122" name="Text Box 93"/>
            <p:cNvSpPr txBox="1">
              <a:spLocks noChangeArrowheads="1"/>
            </p:cNvSpPr>
            <p:nvPr/>
          </p:nvSpPr>
          <p:spPr bwMode="auto">
            <a:xfrm>
              <a:off x="4820" y="1389"/>
              <a:ext cx="103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sz="1000" b="1">
                  <a:solidFill>
                    <a:srgbClr val="006600"/>
                  </a:solidFill>
                </a:rPr>
                <a:t>L8a: Atmende Flasche</a:t>
              </a:r>
            </a:p>
          </p:txBody>
        </p:sp>
        <p:pic>
          <p:nvPicPr>
            <p:cNvPr id="3123" name="Picture 278" descr="L8b-Schrumpfflasch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62" y="1967"/>
              <a:ext cx="479" cy="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24" name="Text Box 280"/>
            <p:cNvSpPr txBox="1">
              <a:spLocks noChangeArrowheads="1"/>
            </p:cNvSpPr>
            <p:nvPr/>
          </p:nvSpPr>
          <p:spPr bwMode="auto">
            <a:xfrm>
              <a:off x="4708" y="1525"/>
              <a:ext cx="1348"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a:solidFill>
                    <a:srgbClr val="000000"/>
                  </a:solidFill>
                </a:rPr>
                <a:t>Den </a:t>
              </a:r>
              <a:r>
                <a:rPr lang="de-DE" altLang="de-DE" u="sng">
                  <a:solidFill>
                    <a:srgbClr val="000000"/>
                  </a:solidFill>
                </a:rPr>
                <a:t>Plastik</a:t>
              </a:r>
              <a:r>
                <a:rPr lang="de-DE" altLang="de-DE">
                  <a:solidFill>
                    <a:srgbClr val="000000"/>
                  </a:solidFill>
                </a:rPr>
                <a:t>behälter mit </a:t>
              </a:r>
              <a:r>
                <a:rPr lang="de-DE" altLang="de-DE" u="sng">
                  <a:solidFill>
                    <a:srgbClr val="000000"/>
                  </a:solidFill>
                </a:rPr>
                <a:t>heißem </a:t>
              </a:r>
              <a:r>
                <a:rPr lang="de-DE" altLang="de-DE">
                  <a:solidFill>
                    <a:srgbClr val="000000"/>
                  </a:solidFill>
                </a:rPr>
                <a:t>Wasser füllen, den anderen Behälter mit Eiswasser. Eine Plastikflasche zuerst ins heiße Wasser halten, dann zuschrauben und dann ins Eiswasser stellen.</a:t>
              </a:r>
            </a:p>
          </p:txBody>
        </p:sp>
        <p:sp>
          <p:nvSpPr>
            <p:cNvPr id="3125" name="Text Box 281"/>
            <p:cNvSpPr txBox="1">
              <a:spLocks noChangeArrowheads="1"/>
            </p:cNvSpPr>
            <p:nvPr/>
          </p:nvSpPr>
          <p:spPr bwMode="auto">
            <a:xfrm>
              <a:off x="5116" y="1921"/>
              <a:ext cx="952"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a:solidFill>
                    <a:srgbClr val="000000"/>
                  </a:solidFill>
                </a:rPr>
                <a:t>Was passiert? Im kalten Wasser bewegen sich die Luftteilchen weniger, es entsteht Unterdruck und die Plastikflasche zieht sich knackend zusammen.</a:t>
              </a:r>
            </a:p>
          </p:txBody>
        </p:sp>
        <p:sp>
          <p:nvSpPr>
            <p:cNvPr id="3126" name="Rectangle 92"/>
            <p:cNvSpPr>
              <a:spLocks noChangeArrowheads="1"/>
            </p:cNvSpPr>
            <p:nvPr/>
          </p:nvSpPr>
          <p:spPr bwMode="auto">
            <a:xfrm>
              <a:off x="4692" y="1389"/>
              <a:ext cx="1270" cy="1043"/>
            </a:xfrm>
            <a:prstGeom prst="rect">
              <a:avLst/>
            </a:prstGeom>
            <a:noFill/>
            <a:ln w="9525">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grpSp>
      <p:grpSp>
        <p:nvGrpSpPr>
          <p:cNvPr id="3094" name="Group 301"/>
          <p:cNvGrpSpPr>
            <a:grpSpLocks/>
          </p:cNvGrpSpPr>
          <p:nvPr/>
        </p:nvGrpSpPr>
        <p:grpSpPr bwMode="auto">
          <a:xfrm>
            <a:off x="5889625" y="3933825"/>
            <a:ext cx="3624263" cy="2025650"/>
            <a:chOff x="3710" y="2478"/>
            <a:chExt cx="2283" cy="1276"/>
          </a:xfrm>
        </p:grpSpPr>
        <p:sp>
          <p:nvSpPr>
            <p:cNvPr id="3113" name="Text Box 199"/>
            <p:cNvSpPr txBox="1">
              <a:spLocks noChangeArrowheads="1"/>
            </p:cNvSpPr>
            <p:nvPr/>
          </p:nvSpPr>
          <p:spPr bwMode="auto">
            <a:xfrm>
              <a:off x="4112" y="2523"/>
              <a:ext cx="181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altLang="de-DE" sz="1000" b="1">
                  <a:solidFill>
                    <a:srgbClr val="006600"/>
                  </a:solidFill>
                </a:rPr>
                <a:t>L23: Thermischer Wasserheber</a:t>
              </a:r>
            </a:p>
          </p:txBody>
        </p:sp>
        <p:sp>
          <p:nvSpPr>
            <p:cNvPr id="3114" name="Rectangle 239"/>
            <p:cNvSpPr>
              <a:spLocks noChangeArrowheads="1"/>
            </p:cNvSpPr>
            <p:nvPr/>
          </p:nvSpPr>
          <p:spPr bwMode="auto">
            <a:xfrm>
              <a:off x="4384" y="2704"/>
              <a:ext cx="1577" cy="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altLang="de-DE">
                  <a:solidFill>
                    <a:srgbClr val="000000"/>
                  </a:solidFill>
                </a:rPr>
                <a:t>In eine Flasche mit eingeklebtem Gummischlauch wird gefärbtes Wasser gefüllt und die Flasche dann zugeschraubt. In dem Luftraum über der Flüssigkeit herrscht die gleiche Temperatur wie in der Umgebung (22°C).</a:t>
              </a:r>
            </a:p>
            <a:p>
              <a:r>
                <a:rPr lang="de-DE" altLang="de-DE">
                  <a:solidFill>
                    <a:srgbClr val="000000"/>
                  </a:solidFill>
                </a:rPr>
                <a:t>Nun halte deine Hand an den oberen Flaschenteil. Deine Hand hat Körpertemperatur (36°C), d.h. die Luft in der Flasche wird erwärmt und dehnt sich aus; es entsteht Überdruck. Der entstandene Überdruck drückt das gefärbte Wasser durch den Schlauch in ein anderes Gefäß. </a:t>
              </a:r>
            </a:p>
          </p:txBody>
        </p:sp>
        <p:grpSp>
          <p:nvGrpSpPr>
            <p:cNvPr id="3115" name="Group 290"/>
            <p:cNvGrpSpPr>
              <a:grpSpLocks/>
            </p:cNvGrpSpPr>
            <p:nvPr/>
          </p:nvGrpSpPr>
          <p:grpSpPr bwMode="auto">
            <a:xfrm>
              <a:off x="3710" y="2750"/>
              <a:ext cx="714" cy="704"/>
              <a:chOff x="3710" y="2886"/>
              <a:chExt cx="714" cy="633"/>
            </a:xfrm>
          </p:grpSpPr>
          <p:pic>
            <p:nvPicPr>
              <p:cNvPr id="3117" name="Picture 284" descr="L23 Thermischer Wasserheb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55" y="3022"/>
                <a:ext cx="544" cy="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18" name="Line 286"/>
              <p:cNvSpPr>
                <a:spLocks noChangeShapeType="1"/>
              </p:cNvSpPr>
              <p:nvPr/>
            </p:nvSpPr>
            <p:spPr bwMode="auto">
              <a:xfrm>
                <a:off x="4209" y="3227"/>
                <a:ext cx="16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de-DE"/>
              </a:p>
            </p:txBody>
          </p:sp>
          <p:sp>
            <p:nvSpPr>
              <p:cNvPr id="3119" name="AutoShape 287"/>
              <p:cNvSpPr>
                <a:spLocks noChangeArrowheads="1"/>
              </p:cNvSpPr>
              <p:nvPr/>
            </p:nvSpPr>
            <p:spPr bwMode="auto">
              <a:xfrm>
                <a:off x="4273" y="3249"/>
                <a:ext cx="90" cy="136"/>
              </a:xfrm>
              <a:prstGeom prst="downArrow">
                <a:avLst>
                  <a:gd name="adj1" fmla="val 50000"/>
                  <a:gd name="adj2" fmla="val 37778"/>
                </a:avLst>
              </a:prstGeom>
              <a:solidFill>
                <a:srgbClr val="C0C0C0"/>
              </a:solidFill>
              <a:ln w="9525">
                <a:solidFill>
                  <a:schemeClr val="tx1"/>
                </a:solidFill>
                <a:miter lim="800000"/>
                <a:headEnd/>
                <a:tailEnd/>
              </a:ln>
            </p:spPr>
            <p:txBody>
              <a:bodyPr wrap="none" anchor="ctr"/>
              <a:lstStyle/>
              <a:p>
                <a:endParaRPr lang="de-DE" altLang="de-DE"/>
              </a:p>
            </p:txBody>
          </p:sp>
          <p:sp>
            <p:nvSpPr>
              <p:cNvPr id="3120" name="Line 288"/>
              <p:cNvSpPr>
                <a:spLocks noChangeShapeType="1"/>
              </p:cNvSpPr>
              <p:nvPr/>
            </p:nvSpPr>
            <p:spPr bwMode="auto">
              <a:xfrm>
                <a:off x="3982" y="2976"/>
                <a:ext cx="181" cy="2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121" name="Text Box 289"/>
              <p:cNvSpPr txBox="1">
                <a:spLocks noChangeArrowheads="1"/>
              </p:cNvSpPr>
              <p:nvPr/>
            </p:nvSpPr>
            <p:spPr bwMode="auto">
              <a:xfrm>
                <a:off x="3710" y="2886"/>
                <a:ext cx="714" cy="1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solidFill>
                      <a:schemeClr val="tx1"/>
                    </a:solidFill>
                  </a:rPr>
                  <a:t>Erwärmung auf 36°C</a:t>
                </a:r>
              </a:p>
            </p:txBody>
          </p:sp>
        </p:grpSp>
        <p:sp>
          <p:nvSpPr>
            <p:cNvPr id="3116" name="Rectangle 198"/>
            <p:cNvSpPr>
              <a:spLocks noChangeArrowheads="1"/>
            </p:cNvSpPr>
            <p:nvPr/>
          </p:nvSpPr>
          <p:spPr bwMode="auto">
            <a:xfrm>
              <a:off x="3710" y="2478"/>
              <a:ext cx="2283" cy="1276"/>
            </a:xfrm>
            <a:prstGeom prst="rect">
              <a:avLst/>
            </a:prstGeom>
            <a:noFill/>
            <a:ln w="9525">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grpSp>
      <p:sp>
        <p:nvSpPr>
          <p:cNvPr id="3095" name="Text Box 294"/>
          <p:cNvSpPr txBox="1">
            <a:spLocks noChangeArrowheads="1"/>
          </p:cNvSpPr>
          <p:nvPr/>
        </p:nvSpPr>
        <p:spPr bwMode="auto">
          <a:xfrm>
            <a:off x="7977188" y="260350"/>
            <a:ext cx="14668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altLang="de-DE">
                <a:solidFill>
                  <a:schemeClr val="bg2"/>
                </a:solidFill>
              </a:rPr>
              <a:t>www.zauberhafte-physik.net</a:t>
            </a:r>
          </a:p>
        </p:txBody>
      </p:sp>
      <p:sp>
        <p:nvSpPr>
          <p:cNvPr id="3096" name="Text Box 108"/>
          <p:cNvSpPr txBox="1">
            <a:spLocks noChangeArrowheads="1"/>
          </p:cNvSpPr>
          <p:nvPr/>
        </p:nvSpPr>
        <p:spPr bwMode="auto">
          <a:xfrm>
            <a:off x="488950" y="620713"/>
            <a:ext cx="4392613"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spcAft>
                <a:spcPct val="30000"/>
              </a:spcAft>
            </a:pPr>
            <a:r>
              <a:rPr lang="de-DE" altLang="de-DE" sz="1400">
                <a:solidFill>
                  <a:srgbClr val="006600"/>
                </a:solidFill>
              </a:rPr>
              <a:t>Wiederholung von Teil 1:</a:t>
            </a:r>
          </a:p>
          <a:p>
            <a:pPr eaLnBrk="1" hangingPunct="1">
              <a:buFont typeface="Times New Roman" pitchFamily="18" charset="0"/>
              <a:buChar char="•"/>
            </a:pPr>
            <a:r>
              <a:rPr lang="de-DE" altLang="de-DE" sz="1000">
                <a:solidFill>
                  <a:srgbClr val="006600"/>
                </a:solidFill>
              </a:rPr>
              <a:t> Was passiert, wenn man Luft zusammendrückt?</a:t>
            </a:r>
          </a:p>
          <a:p>
            <a:pPr eaLnBrk="1" hangingPunct="1"/>
            <a:r>
              <a:rPr lang="de-DE" altLang="de-DE" sz="1000">
                <a:solidFill>
                  <a:srgbClr val="006600"/>
                </a:solidFill>
              </a:rPr>
              <a:t>  In welchen Versuchen haben wir Überdruck erzeugt?</a:t>
            </a:r>
            <a:endParaRPr lang="de-DE" altLang="de-DE">
              <a:solidFill>
                <a:srgbClr val="006600"/>
              </a:solidFill>
            </a:endParaRPr>
          </a:p>
          <a:p>
            <a:pPr eaLnBrk="1" hangingPunct="1">
              <a:spcBef>
                <a:spcPct val="30000"/>
              </a:spcBef>
              <a:buFont typeface="Times New Roman" pitchFamily="18" charset="0"/>
              <a:buChar char="•"/>
            </a:pPr>
            <a:r>
              <a:rPr lang="de-DE" altLang="de-DE" sz="1000">
                <a:solidFill>
                  <a:srgbClr val="006600"/>
                </a:solidFill>
              </a:rPr>
              <a:t> Was passiert, wenn man einen Raum vergrößert und keine Luftteilchen   </a:t>
            </a:r>
          </a:p>
          <a:p>
            <a:pPr eaLnBrk="1" hangingPunct="1"/>
            <a:r>
              <a:rPr lang="de-DE" altLang="de-DE" sz="1000">
                <a:solidFill>
                  <a:srgbClr val="006600"/>
                </a:solidFill>
              </a:rPr>
              <a:t>  nachströmen können? Nenne die zugehörigen Versuche.</a:t>
            </a:r>
            <a:endParaRPr lang="de-DE" altLang="de-DE">
              <a:solidFill>
                <a:srgbClr val="006600"/>
              </a:solidFill>
            </a:endParaRPr>
          </a:p>
          <a:p>
            <a:pPr eaLnBrk="1" hangingPunct="1">
              <a:spcBef>
                <a:spcPct val="30000"/>
              </a:spcBef>
              <a:buFont typeface="Times New Roman" pitchFamily="18" charset="0"/>
              <a:buChar char="•"/>
            </a:pPr>
            <a:r>
              <a:rPr lang="de-DE" altLang="de-DE" sz="1000">
                <a:solidFill>
                  <a:srgbClr val="006600"/>
                </a:solidFill>
              </a:rPr>
              <a:t> Was passiert, wenn du einen Strohhalm ins Wasser hälst, ihn dann mit  </a:t>
            </a:r>
          </a:p>
          <a:p>
            <a:pPr eaLnBrk="1" hangingPunct="1"/>
            <a:r>
              <a:rPr lang="de-DE" altLang="de-DE" sz="1000">
                <a:solidFill>
                  <a:srgbClr val="006600"/>
                </a:solidFill>
              </a:rPr>
              <a:t>  deinem Finger an der oberen Öffnung verschließt und heraushebst?</a:t>
            </a:r>
          </a:p>
          <a:p>
            <a:pPr eaLnBrk="1" hangingPunct="1"/>
            <a:endParaRPr lang="de-DE" altLang="de-DE" sz="1000">
              <a:solidFill>
                <a:srgbClr val="006600"/>
              </a:solidFill>
            </a:endParaRPr>
          </a:p>
        </p:txBody>
      </p:sp>
      <p:sp>
        <p:nvSpPr>
          <p:cNvPr id="3097" name="Rectangle 130"/>
          <p:cNvSpPr>
            <a:spLocks noChangeArrowheads="1"/>
          </p:cNvSpPr>
          <p:nvPr/>
        </p:nvSpPr>
        <p:spPr bwMode="auto">
          <a:xfrm>
            <a:off x="4953000" y="620713"/>
            <a:ext cx="4367213"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Lst>
        </p:spPr>
        <p:txBody>
          <a:bodyPr wrap="none" anchor="ctr"/>
          <a:lstStyle/>
          <a:p>
            <a:endParaRPr lang="de-DE" altLang="de-DE"/>
          </a:p>
        </p:txBody>
      </p:sp>
      <p:sp>
        <p:nvSpPr>
          <p:cNvPr id="3098" name="Line 296"/>
          <p:cNvSpPr>
            <a:spLocks noChangeShapeType="1"/>
          </p:cNvSpPr>
          <p:nvPr/>
        </p:nvSpPr>
        <p:spPr bwMode="auto">
          <a:xfrm>
            <a:off x="4808538" y="620713"/>
            <a:ext cx="0" cy="1512887"/>
          </a:xfrm>
          <a:prstGeom prst="line">
            <a:avLst/>
          </a:prstGeom>
          <a:noFill/>
          <a:ln w="9525">
            <a:solidFill>
              <a:srgbClr val="006600"/>
            </a:solidFill>
            <a:round/>
            <a:headEnd/>
            <a:tailEnd/>
          </a:ln>
          <a:extLst>
            <a:ext uri="{909E8E84-426E-40DD-AFC4-6F175D3DCCD1}">
              <a14:hiddenFill xmlns:a14="http://schemas.microsoft.com/office/drawing/2010/main">
                <a:noFill/>
              </a14:hiddenFill>
            </a:ext>
          </a:extLst>
        </p:spPr>
        <p:txBody>
          <a:bodyPr/>
          <a:lstStyle/>
          <a:p>
            <a:endParaRPr lang="de-DE"/>
          </a:p>
        </p:txBody>
      </p:sp>
      <p:grpSp>
        <p:nvGrpSpPr>
          <p:cNvPr id="3099" name="Gruppieren 100"/>
          <p:cNvGrpSpPr>
            <a:grpSpLocks/>
          </p:cNvGrpSpPr>
          <p:nvPr/>
        </p:nvGrpSpPr>
        <p:grpSpPr bwMode="auto">
          <a:xfrm>
            <a:off x="4376738" y="2205038"/>
            <a:ext cx="3144837" cy="1655762"/>
            <a:chOff x="4376738" y="2205038"/>
            <a:chExt cx="3144837" cy="1655762"/>
          </a:xfrm>
        </p:grpSpPr>
        <p:grpSp>
          <p:nvGrpSpPr>
            <p:cNvPr id="3100" name="Group 306"/>
            <p:cNvGrpSpPr>
              <a:grpSpLocks/>
            </p:cNvGrpSpPr>
            <p:nvPr/>
          </p:nvGrpSpPr>
          <p:grpSpPr bwMode="auto">
            <a:xfrm>
              <a:off x="4376738" y="2205038"/>
              <a:ext cx="3144837" cy="1655762"/>
              <a:chOff x="2757" y="1389"/>
              <a:chExt cx="1981" cy="1043"/>
            </a:xfrm>
          </p:grpSpPr>
          <p:grpSp>
            <p:nvGrpSpPr>
              <p:cNvPr id="3104" name="Group 178"/>
              <p:cNvGrpSpPr>
                <a:grpSpLocks/>
              </p:cNvGrpSpPr>
              <p:nvPr/>
            </p:nvGrpSpPr>
            <p:grpSpPr bwMode="auto">
              <a:xfrm>
                <a:off x="2802" y="1570"/>
                <a:ext cx="958" cy="544"/>
                <a:chOff x="2366" y="1480"/>
                <a:chExt cx="968" cy="614"/>
              </a:xfrm>
            </p:grpSpPr>
            <p:pic>
              <p:nvPicPr>
                <p:cNvPr id="3109" name="Picture 3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66" y="1480"/>
                  <a:ext cx="968" cy="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110" name="Text Box 34"/>
                <p:cNvSpPr txBox="1">
                  <a:spLocks noChangeArrowheads="1"/>
                </p:cNvSpPr>
                <p:nvPr/>
              </p:nvSpPr>
              <p:spPr bwMode="auto">
                <a:xfrm>
                  <a:off x="2742" y="1700"/>
                  <a:ext cx="248"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a:solidFill>
                        <a:srgbClr val="000000"/>
                      </a:solidFill>
                    </a:rPr>
                    <a:t>Glas</a:t>
                  </a:r>
                </a:p>
              </p:txBody>
            </p:sp>
            <p:sp>
              <p:nvSpPr>
                <p:cNvPr id="3111" name="Line 35"/>
                <p:cNvSpPr>
                  <a:spLocks noChangeShapeType="1"/>
                </p:cNvSpPr>
                <p:nvPr/>
              </p:nvSpPr>
              <p:spPr bwMode="auto">
                <a:xfrm flipV="1">
                  <a:off x="2703" y="1803"/>
                  <a:ext cx="136" cy="9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de-DE"/>
                </a:p>
              </p:txBody>
            </p:sp>
            <p:sp>
              <p:nvSpPr>
                <p:cNvPr id="3112" name="Line 36"/>
                <p:cNvSpPr>
                  <a:spLocks noChangeShapeType="1"/>
                </p:cNvSpPr>
                <p:nvPr/>
              </p:nvSpPr>
              <p:spPr bwMode="auto">
                <a:xfrm>
                  <a:off x="2884" y="1803"/>
                  <a:ext cx="136" cy="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grpSp>
          <p:sp>
            <p:nvSpPr>
              <p:cNvPr id="3105" name="Text Box 41"/>
              <p:cNvSpPr txBox="1">
                <a:spLocks noChangeArrowheads="1"/>
              </p:cNvSpPr>
              <p:nvPr/>
            </p:nvSpPr>
            <p:spPr bwMode="auto">
              <a:xfrm>
                <a:off x="2757" y="2115"/>
                <a:ext cx="1972"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a:solidFill>
                      <a:srgbClr val="000000"/>
                    </a:solidFill>
                  </a:rPr>
                  <a:t>Nach Erlöschen der Kerze kühlt die Luft sich ab =&gt; nun sind </a:t>
                </a:r>
                <a:r>
                  <a:rPr lang="de-DE" altLang="de-DE">
                    <a:solidFill>
                      <a:schemeClr val="tx1"/>
                    </a:solidFill>
                  </a:rPr>
                  <a:t>weniger und langsamere Luftteilchen</a:t>
                </a:r>
                <a:r>
                  <a:rPr lang="de-DE" altLang="de-DE">
                    <a:solidFill>
                      <a:srgbClr val="000000"/>
                    </a:solidFill>
                  </a:rPr>
                  <a:t> im Glas. Es entsteht ein Unterdruck, der das Wasser aus der Schale ins Glas zieht.</a:t>
                </a:r>
              </a:p>
            </p:txBody>
          </p:sp>
          <p:sp>
            <p:nvSpPr>
              <p:cNvPr id="3106" name="Text Box 42"/>
              <p:cNvSpPr txBox="1">
                <a:spLocks noChangeArrowheads="1"/>
              </p:cNvSpPr>
              <p:nvPr/>
            </p:nvSpPr>
            <p:spPr bwMode="auto">
              <a:xfrm>
                <a:off x="3755" y="1389"/>
                <a:ext cx="98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sz="1000" b="1">
                    <a:solidFill>
                      <a:srgbClr val="006600"/>
                    </a:solidFill>
                  </a:rPr>
                  <a:t>L7: Sterbende Kerze</a:t>
                </a:r>
              </a:p>
            </p:txBody>
          </p:sp>
          <p:sp>
            <p:nvSpPr>
              <p:cNvPr id="3107" name="Text Box 43"/>
              <p:cNvSpPr txBox="1">
                <a:spLocks noChangeArrowheads="1"/>
              </p:cNvSpPr>
              <p:nvPr/>
            </p:nvSpPr>
            <p:spPr bwMode="auto">
              <a:xfrm>
                <a:off x="3759" y="1525"/>
                <a:ext cx="949" cy="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chemeClr val="bg1"/>
                    </a:solidFill>
                    <a:latin typeface="Arial" charset="0"/>
                    <a:ea typeface="Arial Unicode MS" pitchFamily="34" charset="-128"/>
                    <a:cs typeface="Arial Unicode MS" pitchFamily="34" charset="-128"/>
                  </a:defRPr>
                </a:lvl9pPr>
              </a:lstStyle>
              <a:p>
                <a:pPr eaLnBrk="1" hangingPunct="1"/>
                <a:r>
                  <a:rPr lang="de-DE" altLang="de-DE">
                    <a:solidFill>
                      <a:srgbClr val="000000"/>
                    </a:solidFill>
                  </a:rPr>
                  <a:t>Ein Glas wird über eine  brennende Kerze gestülpt; dabei wird die Luft im Glas erhitzt, die Luftteilchen bewegen sich rascher, brauchen mehr Platz, einige werden  heraus gedrängt.</a:t>
                </a:r>
              </a:p>
            </p:txBody>
          </p:sp>
          <p:sp>
            <p:nvSpPr>
              <p:cNvPr id="3108" name="Rectangle 40"/>
              <p:cNvSpPr>
                <a:spLocks noChangeArrowheads="1"/>
              </p:cNvSpPr>
              <p:nvPr/>
            </p:nvSpPr>
            <p:spPr bwMode="auto">
              <a:xfrm>
                <a:off x="2760" y="1389"/>
                <a:ext cx="1938" cy="1043"/>
              </a:xfrm>
              <a:prstGeom prst="rect">
                <a:avLst/>
              </a:prstGeom>
              <a:noFill/>
              <a:ln w="28575">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ltLang="de-DE"/>
              </a:p>
            </p:txBody>
          </p:sp>
        </p:grpSp>
        <p:sp>
          <p:nvSpPr>
            <p:cNvPr id="88" name="Abgerundetes Rechteck 87"/>
            <p:cNvSpPr/>
            <p:nvPr/>
          </p:nvSpPr>
          <p:spPr bwMode="auto">
            <a:xfrm>
              <a:off x="5489575" y="3084513"/>
              <a:ext cx="273050" cy="182562"/>
            </a:xfrm>
            <a:prstGeom prst="roundRect">
              <a:avLst/>
            </a:prstGeom>
            <a:solidFill>
              <a:schemeClr val="bg1">
                <a:lumMod val="50000"/>
              </a:schemeClr>
            </a:solidFill>
            <a:ln w="9525" cap="flat" cmpd="sng" algn="ctr">
              <a:solidFill>
                <a:schemeClr val="bg1">
                  <a:lumMod val="65000"/>
                </a:schemeClr>
              </a:solidFill>
              <a:prstDash val="solid"/>
              <a:round/>
              <a:headEnd type="none" w="med" len="med"/>
              <a:tailEnd type="none" w="med" len="med"/>
            </a:ln>
            <a:effectLst/>
          </p:spPr>
          <p:txBody>
            <a:bodyPr/>
            <a:lstStyle/>
            <a:p>
              <a:pPr>
                <a:defRPr/>
              </a:pPr>
              <a:endParaRPr lang="de-DE"/>
            </a:p>
          </p:txBody>
        </p:sp>
        <p:cxnSp>
          <p:nvCxnSpPr>
            <p:cNvPr id="93" name="Gerade Verbindung 92"/>
            <p:cNvCxnSpPr/>
            <p:nvPr/>
          </p:nvCxnSpPr>
          <p:spPr bwMode="auto">
            <a:xfrm>
              <a:off x="5629275" y="2886075"/>
              <a:ext cx="9525" cy="95250"/>
            </a:xfrm>
            <a:prstGeom prst="line">
              <a:avLst/>
            </a:prstGeom>
            <a:solidFill>
              <a:srgbClr val="00B8FF"/>
            </a:solidFill>
            <a:ln w="9525" cap="flat" cmpd="sng" algn="ctr">
              <a:solidFill>
                <a:schemeClr val="bg2">
                  <a:lumMod val="75000"/>
                </a:schemeClr>
              </a:solidFill>
              <a:prstDash val="solid"/>
              <a:round/>
              <a:headEnd type="none" w="med" len="med"/>
              <a:tailEnd type="none" w="med" len="med"/>
            </a:ln>
            <a:effectLst/>
          </p:spPr>
        </p:cxnSp>
        <p:sp>
          <p:nvSpPr>
            <p:cNvPr id="89" name="Abgerundetes Rechteck 88"/>
            <p:cNvSpPr/>
            <p:nvPr/>
          </p:nvSpPr>
          <p:spPr bwMode="auto">
            <a:xfrm>
              <a:off x="5572125" y="2971800"/>
              <a:ext cx="122238" cy="98425"/>
            </a:xfrm>
            <a:prstGeom prst="roundRect">
              <a:avLst/>
            </a:prstGeom>
            <a:solidFill>
              <a:schemeClr val="bg2">
                <a:lumMod val="40000"/>
                <a:lumOff val="60000"/>
              </a:schemeClr>
            </a:solidFill>
            <a:ln w="9525" cap="flat" cmpd="sng" algn="ctr">
              <a:solidFill>
                <a:schemeClr val="bg2">
                  <a:lumMod val="60000"/>
                  <a:lumOff val="40000"/>
                </a:schemeClr>
              </a:solidFill>
              <a:prstDash val="solid"/>
              <a:round/>
              <a:headEnd type="none" w="med" len="med"/>
              <a:tailEnd type="none" w="med" len="med"/>
            </a:ln>
            <a:effectLst/>
          </p:spPr>
          <p:txBody>
            <a:bodyPr/>
            <a:lstStyle/>
            <a:p>
              <a:pPr>
                <a:defRPr/>
              </a:pPr>
              <a:endParaRPr lang="de-DE"/>
            </a:p>
          </p:txBody>
        </p:sp>
      </p:grpSp>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Arial"/>
        <a:ea typeface="Arial Unicode MS"/>
        <a:cs typeface="Arial Unicode MS"/>
      </a:majorFont>
      <a:minorFont>
        <a:latin typeface="Arial"/>
        <a:ea typeface="Arial Unicode MS"/>
        <a:cs typeface="Arial Unicode MS"/>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1307</Words>
  <Application>Microsoft Office PowerPoint</Application>
  <PresentationFormat>A4-Papier (210x297 mm)</PresentationFormat>
  <Paragraphs>106</Paragraphs>
  <Slides>2</Slides>
  <Notes>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vt:i4>
      </vt:variant>
    </vt:vector>
  </HeadingPairs>
  <TitlesOfParts>
    <vt:vector size="6" baseType="lpstr">
      <vt:lpstr>Arial</vt:lpstr>
      <vt:lpstr>Arial Unicode MS</vt:lpstr>
      <vt:lpstr>Times New Roman</vt:lpstr>
      <vt:lpstr>Standarddesign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MH</dc:creator>
  <cp:lastModifiedBy>Christian.Jung</cp:lastModifiedBy>
  <cp:revision>184</cp:revision>
  <cp:lastPrinted>2009-04-22T19:24:48Z</cp:lastPrinted>
  <dcterms:created xsi:type="dcterms:W3CDTF">2007-10-05T15:23:08Z</dcterms:created>
  <dcterms:modified xsi:type="dcterms:W3CDTF">2019-04-16T06:48:36Z</dcterms:modified>
</cp:coreProperties>
</file>