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3BFF9D"/>
    <a:srgbClr val="C5FFE2"/>
    <a:srgbClr val="006600"/>
    <a:srgbClr val="CC9900"/>
    <a:srgbClr val="6699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3276" y="4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A6F25-1003-448E-BA67-1020BF5B612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28496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73C08-8FEE-4C50-9709-AB54EDD1CC4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4296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9A482-1F19-49BC-87DD-E3F49BEE26E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012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7EB80-E89D-4B23-B75E-233D3DA43A3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40954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2C930-6088-4D94-BDE0-34121FBA0FE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228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FE25A-DDEF-4E48-A9CC-3D36305266B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312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B7CAD-6D3C-46DE-BA8D-301A62C1E6C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496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219CA-00BA-4F00-9800-86B929DFBD5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31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15DEA-6E1E-48EB-B58D-9E45A1BDCD0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613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B7FBC-49B5-4149-A54B-AA9868A1EEE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8591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3F190-FFE2-4FAF-AD8C-BB92EEC9338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778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2049E2-534F-4974-B09F-5D6D22A6A68F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0" name="Group 12"/>
          <p:cNvGrpSpPr>
            <a:grpSpLocks/>
          </p:cNvGrpSpPr>
          <p:nvPr/>
        </p:nvGrpSpPr>
        <p:grpSpPr bwMode="auto">
          <a:xfrm>
            <a:off x="981075" y="3105150"/>
            <a:ext cx="947738" cy="747713"/>
            <a:chOff x="754" y="1020"/>
            <a:chExt cx="727" cy="636"/>
          </a:xfrm>
        </p:grpSpPr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 rot="16200000">
              <a:off x="799" y="975"/>
              <a:ext cx="137" cy="228"/>
            </a:xfrm>
            <a:prstGeom prst="rtTriangl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2059" name="Group 11"/>
            <p:cNvGrpSpPr>
              <a:grpSpLocks/>
            </p:cNvGrpSpPr>
            <p:nvPr/>
          </p:nvGrpSpPr>
          <p:grpSpPr bwMode="auto">
            <a:xfrm>
              <a:off x="754" y="1020"/>
              <a:ext cx="727" cy="636"/>
              <a:chOff x="754" y="1020"/>
              <a:chExt cx="727" cy="636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981" y="1020"/>
                <a:ext cx="499" cy="4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55" name="Line 7"/>
              <p:cNvSpPr>
                <a:spLocks noChangeShapeType="1"/>
              </p:cNvSpPr>
              <p:nvPr/>
            </p:nvSpPr>
            <p:spPr bwMode="auto">
              <a:xfrm flipV="1">
                <a:off x="1253" y="1020"/>
                <a:ext cx="227" cy="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57" name="AutoShape 9"/>
              <p:cNvSpPr>
                <a:spLocks noChangeArrowheads="1"/>
              </p:cNvSpPr>
              <p:nvPr/>
            </p:nvSpPr>
            <p:spPr bwMode="auto">
              <a:xfrm rot="5255997">
                <a:off x="1298" y="1474"/>
                <a:ext cx="137" cy="228"/>
              </a:xfrm>
              <a:prstGeom prst="rtTriangl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52" name="Rectangle 4"/>
              <p:cNvSpPr>
                <a:spLocks noChangeArrowheads="1"/>
              </p:cNvSpPr>
              <p:nvPr/>
            </p:nvSpPr>
            <p:spPr bwMode="auto">
              <a:xfrm>
                <a:off x="754" y="1156"/>
                <a:ext cx="499" cy="499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  <p:grpSp>
        <p:nvGrpSpPr>
          <p:cNvPr id="2112" name="Group 64"/>
          <p:cNvGrpSpPr>
            <a:grpSpLocks/>
          </p:cNvGrpSpPr>
          <p:nvPr/>
        </p:nvGrpSpPr>
        <p:grpSpPr bwMode="auto">
          <a:xfrm>
            <a:off x="2492375" y="2555875"/>
            <a:ext cx="923925" cy="1298575"/>
            <a:chOff x="1570" y="1383"/>
            <a:chExt cx="744" cy="1045"/>
          </a:xfrm>
        </p:grpSpPr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 rot="16200000">
              <a:off x="1580" y="1373"/>
              <a:ext cx="227" cy="248"/>
            </a:xfrm>
            <a:prstGeom prst="rtTriangl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2063" name="Group 15"/>
            <p:cNvGrpSpPr>
              <a:grpSpLocks/>
            </p:cNvGrpSpPr>
            <p:nvPr/>
          </p:nvGrpSpPr>
          <p:grpSpPr bwMode="auto">
            <a:xfrm>
              <a:off x="1570" y="1383"/>
              <a:ext cx="744" cy="1045"/>
              <a:chOff x="754" y="1020"/>
              <a:chExt cx="727" cy="636"/>
            </a:xfrm>
          </p:grpSpPr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981" y="1020"/>
                <a:ext cx="499" cy="4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65" name="Line 17"/>
              <p:cNvSpPr>
                <a:spLocks noChangeShapeType="1"/>
              </p:cNvSpPr>
              <p:nvPr/>
            </p:nvSpPr>
            <p:spPr bwMode="auto">
              <a:xfrm flipV="1">
                <a:off x="1253" y="1020"/>
                <a:ext cx="227" cy="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6" name="AutoShape 18"/>
              <p:cNvSpPr>
                <a:spLocks noChangeArrowheads="1"/>
              </p:cNvSpPr>
              <p:nvPr/>
            </p:nvSpPr>
            <p:spPr bwMode="auto">
              <a:xfrm rot="5255997">
                <a:off x="1298" y="1474"/>
                <a:ext cx="137" cy="228"/>
              </a:xfrm>
              <a:prstGeom prst="rtTriangl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754" y="1156"/>
                <a:ext cx="499" cy="499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  <p:grpSp>
        <p:nvGrpSpPr>
          <p:cNvPr id="2098" name="Group 50"/>
          <p:cNvGrpSpPr>
            <a:grpSpLocks/>
          </p:cNvGrpSpPr>
          <p:nvPr/>
        </p:nvGrpSpPr>
        <p:grpSpPr bwMode="auto">
          <a:xfrm>
            <a:off x="2492375" y="957263"/>
            <a:ext cx="908050" cy="776287"/>
            <a:chOff x="754" y="1020"/>
            <a:chExt cx="727" cy="636"/>
          </a:xfrm>
        </p:grpSpPr>
        <p:sp>
          <p:nvSpPr>
            <p:cNvPr id="2099" name="AutoShape 51"/>
            <p:cNvSpPr>
              <a:spLocks noChangeArrowheads="1"/>
            </p:cNvSpPr>
            <p:nvPr/>
          </p:nvSpPr>
          <p:spPr bwMode="auto">
            <a:xfrm rot="16200000">
              <a:off x="799" y="975"/>
              <a:ext cx="137" cy="228"/>
            </a:xfrm>
            <a:prstGeom prst="rtTriangl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2100" name="Group 52"/>
            <p:cNvGrpSpPr>
              <a:grpSpLocks/>
            </p:cNvGrpSpPr>
            <p:nvPr/>
          </p:nvGrpSpPr>
          <p:grpSpPr bwMode="auto">
            <a:xfrm>
              <a:off x="754" y="1020"/>
              <a:ext cx="727" cy="636"/>
              <a:chOff x="754" y="1020"/>
              <a:chExt cx="727" cy="636"/>
            </a:xfrm>
          </p:grpSpPr>
          <p:sp>
            <p:nvSpPr>
              <p:cNvPr id="2101" name="Rectangle 53"/>
              <p:cNvSpPr>
                <a:spLocks noChangeArrowheads="1"/>
              </p:cNvSpPr>
              <p:nvPr/>
            </p:nvSpPr>
            <p:spPr bwMode="auto">
              <a:xfrm>
                <a:off x="981" y="1020"/>
                <a:ext cx="499" cy="499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02" name="Line 54"/>
              <p:cNvSpPr>
                <a:spLocks noChangeShapeType="1"/>
              </p:cNvSpPr>
              <p:nvPr/>
            </p:nvSpPr>
            <p:spPr bwMode="auto">
              <a:xfrm flipV="1">
                <a:off x="1253" y="1020"/>
                <a:ext cx="227" cy="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03" name="AutoShape 55"/>
              <p:cNvSpPr>
                <a:spLocks noChangeArrowheads="1"/>
              </p:cNvSpPr>
              <p:nvPr/>
            </p:nvSpPr>
            <p:spPr bwMode="auto">
              <a:xfrm rot="5255997">
                <a:off x="1298" y="1474"/>
                <a:ext cx="137" cy="228"/>
              </a:xfrm>
              <a:prstGeom prst="rtTriangl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04" name="Rectangle 56"/>
              <p:cNvSpPr>
                <a:spLocks noChangeArrowheads="1"/>
              </p:cNvSpPr>
              <p:nvPr/>
            </p:nvSpPr>
            <p:spPr bwMode="auto">
              <a:xfrm>
                <a:off x="754" y="1156"/>
                <a:ext cx="499" cy="499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  <p:sp>
        <p:nvSpPr>
          <p:cNvPr id="2106" name="Line 58"/>
          <p:cNvSpPr>
            <a:spLocks noChangeShapeType="1"/>
          </p:cNvSpPr>
          <p:nvPr/>
        </p:nvSpPr>
        <p:spPr bwMode="auto">
          <a:xfrm>
            <a:off x="2492375" y="1763713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08" name="Line 60"/>
          <p:cNvSpPr>
            <a:spLocks noChangeShapeType="1"/>
          </p:cNvSpPr>
          <p:nvPr/>
        </p:nvSpPr>
        <p:spPr bwMode="auto">
          <a:xfrm flipH="1">
            <a:off x="3390900" y="1543050"/>
            <a:ext cx="9525" cy="1041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13" name="Line 65"/>
          <p:cNvSpPr>
            <a:spLocks noChangeShapeType="1"/>
          </p:cNvSpPr>
          <p:nvPr/>
        </p:nvSpPr>
        <p:spPr bwMode="auto">
          <a:xfrm>
            <a:off x="2781300" y="1730375"/>
            <a:ext cx="0" cy="89693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15" name="Line 67"/>
          <p:cNvSpPr>
            <a:spLocks noChangeShapeType="1"/>
          </p:cNvSpPr>
          <p:nvPr/>
        </p:nvSpPr>
        <p:spPr bwMode="auto">
          <a:xfrm flipH="1" flipV="1">
            <a:off x="3357563" y="971550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17" name="Line 69"/>
          <p:cNvSpPr>
            <a:spLocks noChangeShapeType="1"/>
          </p:cNvSpPr>
          <p:nvPr/>
        </p:nvSpPr>
        <p:spPr bwMode="auto">
          <a:xfrm>
            <a:off x="3141663" y="3851275"/>
            <a:ext cx="1727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18" name="Line 70"/>
          <p:cNvSpPr>
            <a:spLocks noChangeShapeType="1"/>
          </p:cNvSpPr>
          <p:nvPr/>
        </p:nvSpPr>
        <p:spPr bwMode="auto">
          <a:xfrm>
            <a:off x="3716338" y="971550"/>
            <a:ext cx="20637" cy="2894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19" name="Text Box 71"/>
          <p:cNvSpPr txBox="1">
            <a:spLocks noChangeArrowheads="1"/>
          </p:cNvSpPr>
          <p:nvPr/>
        </p:nvSpPr>
        <p:spPr bwMode="auto">
          <a:xfrm>
            <a:off x="3500438" y="2339975"/>
            <a:ext cx="1103187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 smtClean="0">
                <a:solidFill>
                  <a:schemeClr val="accent2"/>
                </a:solidFill>
              </a:rPr>
              <a:t>10 m </a:t>
            </a:r>
            <a:r>
              <a:rPr lang="de-DE" altLang="de-DE" sz="1000" dirty="0">
                <a:solidFill>
                  <a:schemeClr val="accent2"/>
                </a:solidFill>
              </a:rPr>
              <a:t>= 1000 cm</a:t>
            </a:r>
          </a:p>
        </p:txBody>
      </p:sp>
      <p:sp>
        <p:nvSpPr>
          <p:cNvPr id="2121" name="Line 73"/>
          <p:cNvSpPr>
            <a:spLocks noChangeShapeType="1"/>
          </p:cNvSpPr>
          <p:nvPr/>
        </p:nvSpPr>
        <p:spPr bwMode="auto">
          <a:xfrm flipV="1">
            <a:off x="981075" y="2916238"/>
            <a:ext cx="2873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22" name="Text Box 74"/>
          <p:cNvSpPr txBox="1">
            <a:spLocks noChangeArrowheads="1"/>
          </p:cNvSpPr>
          <p:nvPr/>
        </p:nvSpPr>
        <p:spPr bwMode="auto">
          <a:xfrm>
            <a:off x="765175" y="2843213"/>
            <a:ext cx="4619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 smtClean="0">
                <a:solidFill>
                  <a:schemeClr val="accent2"/>
                </a:solidFill>
              </a:rPr>
              <a:t>1 cm</a:t>
            </a:r>
            <a:endParaRPr lang="de-DE" altLang="de-DE" sz="1000" dirty="0">
              <a:solidFill>
                <a:schemeClr val="accent2"/>
              </a:solidFill>
            </a:endParaRPr>
          </a:p>
        </p:txBody>
      </p:sp>
      <p:grpSp>
        <p:nvGrpSpPr>
          <p:cNvPr id="2124" name="Group 76"/>
          <p:cNvGrpSpPr>
            <a:grpSpLocks/>
          </p:cNvGrpSpPr>
          <p:nvPr/>
        </p:nvGrpSpPr>
        <p:grpSpPr bwMode="auto">
          <a:xfrm>
            <a:off x="1268413" y="2700342"/>
            <a:ext cx="649287" cy="446088"/>
            <a:chOff x="1570" y="2426"/>
            <a:chExt cx="409" cy="281"/>
          </a:xfrm>
        </p:grpSpPr>
        <p:sp>
          <p:nvSpPr>
            <p:cNvPr id="2125" name="Line 77"/>
            <p:cNvSpPr>
              <a:spLocks noChangeShapeType="1"/>
            </p:cNvSpPr>
            <p:nvPr/>
          </p:nvSpPr>
          <p:spPr bwMode="auto">
            <a:xfrm>
              <a:off x="1570" y="2562"/>
              <a:ext cx="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" name="Text Box 78"/>
            <p:cNvSpPr txBox="1">
              <a:spLocks noChangeArrowheads="1"/>
            </p:cNvSpPr>
            <p:nvPr/>
          </p:nvSpPr>
          <p:spPr bwMode="auto">
            <a:xfrm>
              <a:off x="1661" y="2562"/>
              <a:ext cx="274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900" dirty="0" smtClean="0">
                  <a:solidFill>
                    <a:schemeClr val="accent2"/>
                  </a:solidFill>
                </a:rPr>
                <a:t>1 cm</a:t>
              </a:r>
              <a:endParaRPr lang="de-DE" altLang="de-DE" sz="900" dirty="0">
                <a:solidFill>
                  <a:schemeClr val="accent2"/>
                </a:solidFill>
              </a:endParaRPr>
            </a:p>
          </p:txBody>
        </p:sp>
        <p:sp>
          <p:nvSpPr>
            <p:cNvPr id="2127" name="Line 79"/>
            <p:cNvSpPr>
              <a:spLocks noChangeShapeType="1"/>
            </p:cNvSpPr>
            <p:nvPr/>
          </p:nvSpPr>
          <p:spPr bwMode="auto">
            <a:xfrm>
              <a:off x="1570" y="2426"/>
              <a:ext cx="0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" name="Line 80"/>
            <p:cNvSpPr>
              <a:spLocks noChangeShapeType="1"/>
            </p:cNvSpPr>
            <p:nvPr/>
          </p:nvSpPr>
          <p:spPr bwMode="auto">
            <a:xfrm>
              <a:off x="1979" y="242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50" name="Group 102"/>
          <p:cNvGrpSpPr>
            <a:grpSpLocks/>
          </p:cNvGrpSpPr>
          <p:nvPr/>
        </p:nvGrpSpPr>
        <p:grpSpPr bwMode="auto">
          <a:xfrm>
            <a:off x="4868863" y="1476375"/>
            <a:ext cx="1458912" cy="2376488"/>
            <a:chOff x="3067" y="930"/>
            <a:chExt cx="919" cy="1497"/>
          </a:xfrm>
        </p:grpSpPr>
        <p:grpSp>
          <p:nvGrpSpPr>
            <p:cNvPr id="2149" name="Group 101"/>
            <p:cNvGrpSpPr>
              <a:grpSpLocks/>
            </p:cNvGrpSpPr>
            <p:nvPr/>
          </p:nvGrpSpPr>
          <p:grpSpPr bwMode="auto">
            <a:xfrm>
              <a:off x="3067" y="930"/>
              <a:ext cx="919" cy="1497"/>
              <a:chOff x="3067" y="930"/>
              <a:chExt cx="919" cy="1497"/>
            </a:xfrm>
          </p:grpSpPr>
          <p:sp>
            <p:nvSpPr>
              <p:cNvPr id="2129" name="Rectangle 81"/>
              <p:cNvSpPr>
                <a:spLocks noChangeArrowheads="1"/>
              </p:cNvSpPr>
              <p:nvPr/>
            </p:nvSpPr>
            <p:spPr bwMode="auto">
              <a:xfrm>
                <a:off x="3067" y="930"/>
                <a:ext cx="908" cy="149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35" name="Rectangle 87"/>
              <p:cNvSpPr>
                <a:spLocks noChangeArrowheads="1"/>
              </p:cNvSpPr>
              <p:nvPr/>
            </p:nvSpPr>
            <p:spPr bwMode="auto">
              <a:xfrm>
                <a:off x="3203" y="1854"/>
                <a:ext cx="123" cy="22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36" name="Rectangle 88"/>
              <p:cNvSpPr>
                <a:spLocks noChangeArrowheads="1"/>
              </p:cNvSpPr>
              <p:nvPr/>
            </p:nvSpPr>
            <p:spPr bwMode="auto">
              <a:xfrm>
                <a:off x="3480" y="1854"/>
                <a:ext cx="124" cy="22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38" name="Rectangle 90"/>
              <p:cNvSpPr>
                <a:spLocks noChangeArrowheads="1"/>
              </p:cNvSpPr>
              <p:nvPr/>
            </p:nvSpPr>
            <p:spPr bwMode="auto">
              <a:xfrm>
                <a:off x="3682" y="1892"/>
                <a:ext cx="248" cy="528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39" name="Line 91"/>
              <p:cNvSpPr>
                <a:spLocks noChangeShapeType="1"/>
              </p:cNvSpPr>
              <p:nvPr/>
            </p:nvSpPr>
            <p:spPr bwMode="auto">
              <a:xfrm>
                <a:off x="3078" y="1634"/>
                <a:ext cx="908" cy="0"/>
              </a:xfrm>
              <a:prstGeom prst="line">
                <a:avLst/>
              </a:prstGeom>
              <a:noFill/>
              <a:ln w="9525">
                <a:solidFill>
                  <a:srgbClr val="CC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2133" name="Rectangle 85"/>
            <p:cNvSpPr>
              <a:spLocks noChangeArrowheads="1"/>
            </p:cNvSpPr>
            <p:nvPr/>
          </p:nvSpPr>
          <p:spPr bwMode="auto">
            <a:xfrm>
              <a:off x="3203" y="1021"/>
              <a:ext cx="136" cy="22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134" name="Rectangle 86"/>
            <p:cNvSpPr>
              <a:spLocks noChangeArrowheads="1"/>
            </p:cNvSpPr>
            <p:nvPr/>
          </p:nvSpPr>
          <p:spPr bwMode="auto">
            <a:xfrm>
              <a:off x="3475" y="1021"/>
              <a:ext cx="136" cy="22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137" name="Rectangle 89"/>
            <p:cNvSpPr>
              <a:spLocks noChangeArrowheads="1"/>
            </p:cNvSpPr>
            <p:nvPr/>
          </p:nvSpPr>
          <p:spPr bwMode="auto">
            <a:xfrm>
              <a:off x="3748" y="1021"/>
              <a:ext cx="136" cy="226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2148" name="Group 100"/>
          <p:cNvGrpSpPr>
            <a:grpSpLocks/>
          </p:cNvGrpSpPr>
          <p:nvPr/>
        </p:nvGrpSpPr>
        <p:grpSpPr bwMode="auto">
          <a:xfrm>
            <a:off x="4652963" y="1042988"/>
            <a:ext cx="1984375" cy="622300"/>
            <a:chOff x="2931" y="657"/>
            <a:chExt cx="1250" cy="392"/>
          </a:xfrm>
        </p:grpSpPr>
        <p:sp>
          <p:nvSpPr>
            <p:cNvPr id="2130" name="Line 82"/>
            <p:cNvSpPr>
              <a:spLocks noChangeShapeType="1"/>
            </p:cNvSpPr>
            <p:nvPr/>
          </p:nvSpPr>
          <p:spPr bwMode="auto">
            <a:xfrm flipH="1">
              <a:off x="2931" y="657"/>
              <a:ext cx="635" cy="363"/>
            </a:xfrm>
            <a:prstGeom prst="line">
              <a:avLst/>
            </a:prstGeom>
            <a:noFill/>
            <a:ln w="9525">
              <a:solidFill>
                <a:srgbClr val="CC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32" name="Line 84"/>
            <p:cNvSpPr>
              <a:spLocks noChangeShapeType="1"/>
            </p:cNvSpPr>
            <p:nvPr/>
          </p:nvSpPr>
          <p:spPr bwMode="auto">
            <a:xfrm>
              <a:off x="3566" y="657"/>
              <a:ext cx="615" cy="392"/>
            </a:xfrm>
            <a:prstGeom prst="line">
              <a:avLst/>
            </a:prstGeom>
            <a:noFill/>
            <a:ln w="9525">
              <a:solidFill>
                <a:srgbClr val="CC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140" name="Text Box 92"/>
          <p:cNvSpPr txBox="1">
            <a:spLocks noChangeArrowheads="1"/>
          </p:cNvSpPr>
          <p:nvPr/>
        </p:nvSpPr>
        <p:spPr bwMode="auto">
          <a:xfrm>
            <a:off x="4724400" y="3995738"/>
            <a:ext cx="19288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/>
              <a:t>Größenvergleich </a:t>
            </a:r>
          </a:p>
          <a:p>
            <a:r>
              <a:rPr lang="de-DE" altLang="de-DE" sz="1000"/>
              <a:t>mit einem zwei-stöckigen Haus</a:t>
            </a:r>
          </a:p>
        </p:txBody>
      </p:sp>
      <p:sp>
        <p:nvSpPr>
          <p:cNvPr id="2151" name="AutoShape 103"/>
          <p:cNvSpPr>
            <a:spLocks noChangeArrowheads="1"/>
          </p:cNvSpPr>
          <p:nvPr/>
        </p:nvSpPr>
        <p:spPr bwMode="auto">
          <a:xfrm>
            <a:off x="1196975" y="3635375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153" name="Text Box 105"/>
          <p:cNvSpPr txBox="1">
            <a:spLocks noChangeArrowheads="1"/>
          </p:cNvSpPr>
          <p:nvPr/>
        </p:nvSpPr>
        <p:spPr bwMode="auto">
          <a:xfrm>
            <a:off x="3213100" y="4716463"/>
            <a:ext cx="298030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>
                <a:solidFill>
                  <a:schemeClr val="accent2"/>
                </a:solidFill>
              </a:rPr>
              <a:t>Gewicht einer </a:t>
            </a:r>
            <a:r>
              <a:rPr lang="de-DE" altLang="de-DE" sz="1000" dirty="0" smtClean="0">
                <a:solidFill>
                  <a:schemeClr val="accent2"/>
                </a:solidFill>
              </a:rPr>
              <a:t>10 m </a:t>
            </a:r>
            <a:r>
              <a:rPr lang="de-DE" altLang="de-DE" sz="1000" dirty="0">
                <a:solidFill>
                  <a:schemeClr val="accent2"/>
                </a:solidFill>
              </a:rPr>
              <a:t>hohen Wassersäule = </a:t>
            </a:r>
            <a:r>
              <a:rPr lang="de-DE" altLang="de-DE" sz="1000" dirty="0" smtClean="0">
                <a:solidFill>
                  <a:schemeClr val="accent2"/>
                </a:solidFill>
              </a:rPr>
              <a:t>1000 g</a:t>
            </a:r>
            <a:endParaRPr lang="de-DE" altLang="de-DE" sz="1000" dirty="0">
              <a:solidFill>
                <a:schemeClr val="accent2"/>
              </a:solidFill>
            </a:endParaRPr>
          </a:p>
          <a:p>
            <a:r>
              <a:rPr lang="de-DE" altLang="de-DE" sz="1200" dirty="0">
                <a:solidFill>
                  <a:schemeClr val="accent2"/>
                </a:solidFill>
              </a:rPr>
              <a:t>Druck </a:t>
            </a:r>
            <a:r>
              <a:rPr lang="de-DE" altLang="de-DE" sz="1200" dirty="0" smtClean="0">
                <a:solidFill>
                  <a:schemeClr val="accent2"/>
                </a:solidFill>
              </a:rPr>
              <a:t>1000 g/cm² </a:t>
            </a:r>
            <a:r>
              <a:rPr lang="de-DE" altLang="de-DE" sz="1200" dirty="0">
                <a:solidFill>
                  <a:schemeClr val="accent2"/>
                </a:solidFill>
              </a:rPr>
              <a:t>= </a:t>
            </a:r>
            <a:r>
              <a:rPr lang="de-DE" altLang="de-DE" sz="1200" dirty="0" smtClean="0">
                <a:solidFill>
                  <a:schemeClr val="accent2"/>
                </a:solidFill>
              </a:rPr>
              <a:t>10 N/cm²</a:t>
            </a:r>
            <a:endParaRPr lang="de-DE" altLang="de-DE" sz="1200" dirty="0">
              <a:solidFill>
                <a:schemeClr val="accent2"/>
              </a:solidFill>
            </a:endParaRPr>
          </a:p>
        </p:txBody>
      </p:sp>
      <p:grpSp>
        <p:nvGrpSpPr>
          <p:cNvPr id="2161" name="Group 113"/>
          <p:cNvGrpSpPr>
            <a:grpSpLocks/>
          </p:cNvGrpSpPr>
          <p:nvPr/>
        </p:nvGrpSpPr>
        <p:grpSpPr bwMode="auto">
          <a:xfrm>
            <a:off x="981075" y="3851275"/>
            <a:ext cx="609600" cy="144463"/>
            <a:chOff x="678" y="2880"/>
            <a:chExt cx="348" cy="136"/>
          </a:xfrm>
        </p:grpSpPr>
        <p:sp>
          <p:nvSpPr>
            <p:cNvPr id="2155" name="Line 107"/>
            <p:cNvSpPr>
              <a:spLocks noChangeShapeType="1"/>
            </p:cNvSpPr>
            <p:nvPr/>
          </p:nvSpPr>
          <p:spPr bwMode="auto">
            <a:xfrm>
              <a:off x="678" y="2880"/>
              <a:ext cx="0" cy="13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6" name="Line 108"/>
            <p:cNvSpPr>
              <a:spLocks noChangeShapeType="1"/>
            </p:cNvSpPr>
            <p:nvPr/>
          </p:nvSpPr>
          <p:spPr bwMode="auto">
            <a:xfrm>
              <a:off x="775" y="2880"/>
              <a:ext cx="0" cy="13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7" name="Line 109"/>
            <p:cNvSpPr>
              <a:spLocks noChangeShapeType="1"/>
            </p:cNvSpPr>
            <p:nvPr/>
          </p:nvSpPr>
          <p:spPr bwMode="auto">
            <a:xfrm>
              <a:off x="866" y="2880"/>
              <a:ext cx="0" cy="13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8" name="Line 110"/>
            <p:cNvSpPr>
              <a:spLocks noChangeShapeType="1"/>
            </p:cNvSpPr>
            <p:nvPr/>
          </p:nvSpPr>
          <p:spPr bwMode="auto">
            <a:xfrm>
              <a:off x="956" y="2880"/>
              <a:ext cx="0" cy="13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9" name="Line 111"/>
            <p:cNvSpPr>
              <a:spLocks noChangeShapeType="1"/>
            </p:cNvSpPr>
            <p:nvPr/>
          </p:nvSpPr>
          <p:spPr bwMode="auto">
            <a:xfrm>
              <a:off x="1026" y="2880"/>
              <a:ext cx="0" cy="13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93" name="Group 145"/>
          <p:cNvGrpSpPr>
            <a:grpSpLocks/>
          </p:cNvGrpSpPr>
          <p:nvPr/>
        </p:nvGrpSpPr>
        <p:grpSpPr bwMode="auto">
          <a:xfrm>
            <a:off x="2492375" y="3851275"/>
            <a:ext cx="649288" cy="720725"/>
            <a:chOff x="1570" y="2426"/>
            <a:chExt cx="384" cy="454"/>
          </a:xfrm>
        </p:grpSpPr>
        <p:grpSp>
          <p:nvGrpSpPr>
            <p:cNvPr id="2180" name="Group 132"/>
            <p:cNvGrpSpPr>
              <a:grpSpLocks/>
            </p:cNvGrpSpPr>
            <p:nvPr/>
          </p:nvGrpSpPr>
          <p:grpSpPr bwMode="auto">
            <a:xfrm>
              <a:off x="1570" y="2517"/>
              <a:ext cx="384" cy="91"/>
              <a:chOff x="678" y="2880"/>
              <a:chExt cx="348" cy="136"/>
            </a:xfrm>
          </p:grpSpPr>
          <p:sp>
            <p:nvSpPr>
              <p:cNvPr id="2181" name="Line 133"/>
              <p:cNvSpPr>
                <a:spLocks noChangeShapeType="1"/>
              </p:cNvSpPr>
              <p:nvPr/>
            </p:nvSpPr>
            <p:spPr bwMode="auto">
              <a:xfrm>
                <a:off x="678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82" name="Line 134"/>
              <p:cNvSpPr>
                <a:spLocks noChangeShapeType="1"/>
              </p:cNvSpPr>
              <p:nvPr/>
            </p:nvSpPr>
            <p:spPr bwMode="auto">
              <a:xfrm>
                <a:off x="775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83" name="Line 135"/>
              <p:cNvSpPr>
                <a:spLocks noChangeShapeType="1"/>
              </p:cNvSpPr>
              <p:nvPr/>
            </p:nvSpPr>
            <p:spPr bwMode="auto">
              <a:xfrm>
                <a:off x="866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84" name="Line 136"/>
              <p:cNvSpPr>
                <a:spLocks noChangeShapeType="1"/>
              </p:cNvSpPr>
              <p:nvPr/>
            </p:nvSpPr>
            <p:spPr bwMode="auto">
              <a:xfrm>
                <a:off x="956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85" name="Line 137"/>
              <p:cNvSpPr>
                <a:spLocks noChangeShapeType="1"/>
              </p:cNvSpPr>
              <p:nvPr/>
            </p:nvSpPr>
            <p:spPr bwMode="auto">
              <a:xfrm>
                <a:off x="1026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192" name="Group 144"/>
            <p:cNvGrpSpPr>
              <a:grpSpLocks/>
            </p:cNvGrpSpPr>
            <p:nvPr/>
          </p:nvGrpSpPr>
          <p:grpSpPr bwMode="auto">
            <a:xfrm>
              <a:off x="1570" y="2426"/>
              <a:ext cx="384" cy="454"/>
              <a:chOff x="1570" y="2426"/>
              <a:chExt cx="384" cy="454"/>
            </a:xfrm>
          </p:grpSpPr>
          <p:grpSp>
            <p:nvGrpSpPr>
              <p:cNvPr id="2162" name="Group 114"/>
              <p:cNvGrpSpPr>
                <a:grpSpLocks/>
              </p:cNvGrpSpPr>
              <p:nvPr/>
            </p:nvGrpSpPr>
            <p:grpSpPr bwMode="auto">
              <a:xfrm>
                <a:off x="1570" y="2426"/>
                <a:ext cx="384" cy="91"/>
                <a:chOff x="678" y="2880"/>
                <a:chExt cx="348" cy="136"/>
              </a:xfrm>
            </p:grpSpPr>
            <p:sp>
              <p:nvSpPr>
                <p:cNvPr id="2163" name="Line 115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64" name="Line 116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65" name="Line 117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66" name="Line 118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67" name="Line 119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168" name="Group 120"/>
              <p:cNvGrpSpPr>
                <a:grpSpLocks/>
              </p:cNvGrpSpPr>
              <p:nvPr/>
            </p:nvGrpSpPr>
            <p:grpSpPr bwMode="auto">
              <a:xfrm>
                <a:off x="1570" y="2699"/>
                <a:ext cx="384" cy="91"/>
                <a:chOff x="678" y="2880"/>
                <a:chExt cx="348" cy="136"/>
              </a:xfrm>
            </p:grpSpPr>
            <p:sp>
              <p:nvSpPr>
                <p:cNvPr id="2169" name="Line 121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0" name="Line 122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1" name="Line 123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2" name="Line 124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3" name="Line 125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174" name="Group 126"/>
              <p:cNvGrpSpPr>
                <a:grpSpLocks/>
              </p:cNvGrpSpPr>
              <p:nvPr/>
            </p:nvGrpSpPr>
            <p:grpSpPr bwMode="auto">
              <a:xfrm>
                <a:off x="1570" y="2608"/>
                <a:ext cx="384" cy="91"/>
                <a:chOff x="678" y="2880"/>
                <a:chExt cx="348" cy="136"/>
              </a:xfrm>
            </p:grpSpPr>
            <p:sp>
              <p:nvSpPr>
                <p:cNvPr id="2175" name="Line 127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6" name="Line 128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7" name="Line 129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8" name="Line 130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79" name="Line 131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186" name="Group 138"/>
              <p:cNvGrpSpPr>
                <a:grpSpLocks/>
              </p:cNvGrpSpPr>
              <p:nvPr/>
            </p:nvGrpSpPr>
            <p:grpSpPr bwMode="auto">
              <a:xfrm>
                <a:off x="1570" y="2789"/>
                <a:ext cx="384" cy="91"/>
                <a:chOff x="678" y="2880"/>
                <a:chExt cx="348" cy="136"/>
              </a:xfrm>
            </p:grpSpPr>
            <p:sp>
              <p:nvSpPr>
                <p:cNvPr id="2187" name="Line 139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88" name="Line 140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89" name="Line 141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90" name="Line 142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91" name="Line 143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2194" name="Group 146"/>
          <p:cNvGrpSpPr>
            <a:grpSpLocks/>
          </p:cNvGrpSpPr>
          <p:nvPr/>
        </p:nvGrpSpPr>
        <p:grpSpPr bwMode="auto">
          <a:xfrm>
            <a:off x="2492375" y="4572000"/>
            <a:ext cx="649288" cy="720725"/>
            <a:chOff x="1570" y="2426"/>
            <a:chExt cx="384" cy="454"/>
          </a:xfrm>
        </p:grpSpPr>
        <p:grpSp>
          <p:nvGrpSpPr>
            <p:cNvPr id="2195" name="Group 147"/>
            <p:cNvGrpSpPr>
              <a:grpSpLocks/>
            </p:cNvGrpSpPr>
            <p:nvPr/>
          </p:nvGrpSpPr>
          <p:grpSpPr bwMode="auto">
            <a:xfrm>
              <a:off x="1570" y="2517"/>
              <a:ext cx="384" cy="91"/>
              <a:chOff x="678" y="2880"/>
              <a:chExt cx="348" cy="136"/>
            </a:xfrm>
          </p:grpSpPr>
          <p:sp>
            <p:nvSpPr>
              <p:cNvPr id="2196" name="Line 148"/>
              <p:cNvSpPr>
                <a:spLocks noChangeShapeType="1"/>
              </p:cNvSpPr>
              <p:nvPr/>
            </p:nvSpPr>
            <p:spPr bwMode="auto">
              <a:xfrm>
                <a:off x="678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97" name="Line 149"/>
              <p:cNvSpPr>
                <a:spLocks noChangeShapeType="1"/>
              </p:cNvSpPr>
              <p:nvPr/>
            </p:nvSpPr>
            <p:spPr bwMode="auto">
              <a:xfrm>
                <a:off x="775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98" name="Line 150"/>
              <p:cNvSpPr>
                <a:spLocks noChangeShapeType="1"/>
              </p:cNvSpPr>
              <p:nvPr/>
            </p:nvSpPr>
            <p:spPr bwMode="auto">
              <a:xfrm>
                <a:off x="866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99" name="Line 151"/>
              <p:cNvSpPr>
                <a:spLocks noChangeShapeType="1"/>
              </p:cNvSpPr>
              <p:nvPr/>
            </p:nvSpPr>
            <p:spPr bwMode="auto">
              <a:xfrm>
                <a:off x="956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200" name="Line 152"/>
              <p:cNvSpPr>
                <a:spLocks noChangeShapeType="1"/>
              </p:cNvSpPr>
              <p:nvPr/>
            </p:nvSpPr>
            <p:spPr bwMode="auto">
              <a:xfrm>
                <a:off x="1026" y="2880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201" name="Group 153"/>
            <p:cNvGrpSpPr>
              <a:grpSpLocks/>
            </p:cNvGrpSpPr>
            <p:nvPr/>
          </p:nvGrpSpPr>
          <p:grpSpPr bwMode="auto">
            <a:xfrm>
              <a:off x="1570" y="2426"/>
              <a:ext cx="384" cy="454"/>
              <a:chOff x="1570" y="2426"/>
              <a:chExt cx="384" cy="454"/>
            </a:xfrm>
          </p:grpSpPr>
          <p:grpSp>
            <p:nvGrpSpPr>
              <p:cNvPr id="2202" name="Group 154"/>
              <p:cNvGrpSpPr>
                <a:grpSpLocks/>
              </p:cNvGrpSpPr>
              <p:nvPr/>
            </p:nvGrpSpPr>
            <p:grpSpPr bwMode="auto">
              <a:xfrm>
                <a:off x="1570" y="2426"/>
                <a:ext cx="384" cy="91"/>
                <a:chOff x="678" y="2880"/>
                <a:chExt cx="348" cy="136"/>
              </a:xfrm>
            </p:grpSpPr>
            <p:sp>
              <p:nvSpPr>
                <p:cNvPr id="2203" name="Line 155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04" name="Line 156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05" name="Line 157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06" name="Line 158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07" name="Line 159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208" name="Group 160"/>
              <p:cNvGrpSpPr>
                <a:grpSpLocks/>
              </p:cNvGrpSpPr>
              <p:nvPr/>
            </p:nvGrpSpPr>
            <p:grpSpPr bwMode="auto">
              <a:xfrm>
                <a:off x="1570" y="2699"/>
                <a:ext cx="384" cy="91"/>
                <a:chOff x="678" y="2880"/>
                <a:chExt cx="348" cy="136"/>
              </a:xfrm>
            </p:grpSpPr>
            <p:sp>
              <p:nvSpPr>
                <p:cNvPr id="2209" name="Line 161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0" name="Line 162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1" name="Line 163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2" name="Line 164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3" name="Line 165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214" name="Group 166"/>
              <p:cNvGrpSpPr>
                <a:grpSpLocks/>
              </p:cNvGrpSpPr>
              <p:nvPr/>
            </p:nvGrpSpPr>
            <p:grpSpPr bwMode="auto">
              <a:xfrm>
                <a:off x="1570" y="2608"/>
                <a:ext cx="384" cy="91"/>
                <a:chOff x="678" y="2880"/>
                <a:chExt cx="348" cy="136"/>
              </a:xfrm>
            </p:grpSpPr>
            <p:sp>
              <p:nvSpPr>
                <p:cNvPr id="2215" name="Line 167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6" name="Line 168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7" name="Line 169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8" name="Line 170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19" name="Line 171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220" name="Group 172"/>
              <p:cNvGrpSpPr>
                <a:grpSpLocks/>
              </p:cNvGrpSpPr>
              <p:nvPr/>
            </p:nvGrpSpPr>
            <p:grpSpPr bwMode="auto">
              <a:xfrm>
                <a:off x="1570" y="2789"/>
                <a:ext cx="384" cy="91"/>
                <a:chOff x="678" y="2880"/>
                <a:chExt cx="348" cy="136"/>
              </a:xfrm>
            </p:grpSpPr>
            <p:sp>
              <p:nvSpPr>
                <p:cNvPr id="2221" name="Line 173"/>
                <p:cNvSpPr>
                  <a:spLocks noChangeShapeType="1"/>
                </p:cNvSpPr>
                <p:nvPr/>
              </p:nvSpPr>
              <p:spPr bwMode="auto">
                <a:xfrm>
                  <a:off x="678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2" name="Line 174"/>
                <p:cNvSpPr>
                  <a:spLocks noChangeShapeType="1"/>
                </p:cNvSpPr>
                <p:nvPr/>
              </p:nvSpPr>
              <p:spPr bwMode="auto">
                <a:xfrm>
                  <a:off x="775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3" name="Line 175"/>
                <p:cNvSpPr>
                  <a:spLocks noChangeShapeType="1"/>
                </p:cNvSpPr>
                <p:nvPr/>
              </p:nvSpPr>
              <p:spPr bwMode="auto">
                <a:xfrm>
                  <a:off x="86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4" name="Line 176"/>
                <p:cNvSpPr>
                  <a:spLocks noChangeShapeType="1"/>
                </p:cNvSpPr>
                <p:nvPr/>
              </p:nvSpPr>
              <p:spPr bwMode="auto">
                <a:xfrm>
                  <a:off x="95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225" name="Line 177"/>
                <p:cNvSpPr>
                  <a:spLocks noChangeShapeType="1"/>
                </p:cNvSpPr>
                <p:nvPr/>
              </p:nvSpPr>
              <p:spPr bwMode="auto">
                <a:xfrm>
                  <a:off x="1026" y="2880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2089" name="Line 41"/>
          <p:cNvSpPr>
            <a:spLocks noChangeShapeType="1"/>
          </p:cNvSpPr>
          <p:nvPr/>
        </p:nvSpPr>
        <p:spPr bwMode="auto">
          <a:xfrm>
            <a:off x="2501900" y="1979613"/>
            <a:ext cx="592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565400" y="2036912"/>
            <a:ext cx="434734" cy="2308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 dirty="0" smtClean="0">
                <a:solidFill>
                  <a:schemeClr val="accent2"/>
                </a:solidFill>
              </a:rPr>
              <a:t>1 cm</a:t>
            </a:r>
            <a:endParaRPr lang="de-DE" altLang="de-DE" sz="900" dirty="0">
              <a:solidFill>
                <a:schemeClr val="accent2"/>
              </a:solidFill>
            </a:endParaRPr>
          </a:p>
        </p:txBody>
      </p:sp>
      <p:sp>
        <p:nvSpPr>
          <p:cNvPr id="2227" name="Text Box 179"/>
          <p:cNvSpPr txBox="1">
            <a:spLocks noChangeArrowheads="1"/>
          </p:cNvSpPr>
          <p:nvPr/>
        </p:nvSpPr>
        <p:spPr bwMode="auto">
          <a:xfrm>
            <a:off x="404813" y="4211638"/>
            <a:ext cx="20161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>
                <a:solidFill>
                  <a:schemeClr val="accent2"/>
                </a:solidFill>
              </a:rPr>
              <a:t>Gewicht von 1 cm³ Wasser = 1 g</a:t>
            </a:r>
          </a:p>
          <a:p>
            <a:r>
              <a:rPr lang="de-DE" altLang="de-DE" sz="1200" dirty="0">
                <a:solidFill>
                  <a:schemeClr val="accent2"/>
                </a:solidFill>
              </a:rPr>
              <a:t>Druck </a:t>
            </a:r>
            <a:r>
              <a:rPr lang="de-DE" altLang="de-DE" sz="1200" dirty="0" smtClean="0">
                <a:solidFill>
                  <a:schemeClr val="accent2"/>
                </a:solidFill>
              </a:rPr>
              <a:t>1 g/cm²</a:t>
            </a:r>
            <a:endParaRPr lang="de-DE" altLang="de-DE" sz="1200" dirty="0">
              <a:solidFill>
                <a:schemeClr val="accent2"/>
              </a:solidFill>
            </a:endParaRPr>
          </a:p>
        </p:txBody>
      </p:sp>
      <p:sp>
        <p:nvSpPr>
          <p:cNvPr id="2229" name="Rectangle 181"/>
          <p:cNvSpPr>
            <a:spLocks noChangeArrowheads="1"/>
          </p:cNvSpPr>
          <p:nvPr/>
        </p:nvSpPr>
        <p:spPr bwMode="auto">
          <a:xfrm>
            <a:off x="908050" y="5867400"/>
            <a:ext cx="484139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>
                <a:solidFill>
                  <a:srgbClr val="006600"/>
                </a:solidFill>
              </a:rPr>
              <a:t>Luftdruck auf Meereshöhe = 880 bis 1080 </a:t>
            </a:r>
            <a:r>
              <a:rPr lang="de-DE" altLang="de-DE" sz="1200" dirty="0" err="1">
                <a:solidFill>
                  <a:srgbClr val="006600"/>
                </a:solidFill>
              </a:rPr>
              <a:t>hPa</a:t>
            </a:r>
            <a:r>
              <a:rPr lang="de-DE" altLang="de-DE" sz="1200" baseline="-8000" dirty="0">
                <a:solidFill>
                  <a:srgbClr val="006600"/>
                </a:solidFill>
              </a:rPr>
              <a:t> </a:t>
            </a:r>
            <a:r>
              <a:rPr lang="de-DE" altLang="de-DE" baseline="-8000" dirty="0">
                <a:solidFill>
                  <a:srgbClr val="006600"/>
                </a:solidFill>
              </a:rPr>
              <a:t>≈</a:t>
            </a:r>
            <a:r>
              <a:rPr lang="de-DE" altLang="de-DE" sz="1200" dirty="0">
                <a:solidFill>
                  <a:srgbClr val="006600"/>
                </a:solidFill>
              </a:rPr>
              <a:t> 1000 </a:t>
            </a:r>
            <a:r>
              <a:rPr lang="de-DE" altLang="de-DE" sz="1200" dirty="0" err="1">
                <a:solidFill>
                  <a:srgbClr val="006600"/>
                </a:solidFill>
              </a:rPr>
              <a:t>hPa</a:t>
            </a:r>
            <a:r>
              <a:rPr lang="de-DE" altLang="de-DE" sz="1200" dirty="0">
                <a:solidFill>
                  <a:srgbClr val="006600"/>
                </a:solidFill>
              </a:rPr>
              <a:t> = </a:t>
            </a:r>
            <a:r>
              <a:rPr lang="de-DE" altLang="de-DE" sz="1200" dirty="0" smtClean="0">
                <a:solidFill>
                  <a:srgbClr val="006600"/>
                </a:solidFill>
              </a:rPr>
              <a:t>10</a:t>
            </a:r>
            <a:r>
              <a:rPr lang="de-DE" altLang="de-DE" sz="1200" baseline="24000" dirty="0" smtClean="0">
                <a:solidFill>
                  <a:srgbClr val="006600"/>
                </a:solidFill>
              </a:rPr>
              <a:t>5  </a:t>
            </a:r>
            <a:r>
              <a:rPr lang="de-DE" altLang="de-DE" sz="1200" dirty="0" err="1">
                <a:solidFill>
                  <a:srgbClr val="006600"/>
                </a:solidFill>
              </a:rPr>
              <a:t>Pa</a:t>
            </a:r>
            <a:r>
              <a:rPr lang="de-DE" altLang="de-DE" sz="1200" dirty="0">
                <a:solidFill>
                  <a:srgbClr val="006600"/>
                </a:solidFill>
              </a:rPr>
              <a:t>;</a:t>
            </a:r>
          </a:p>
          <a:p>
            <a:r>
              <a:rPr lang="de-DE" altLang="de-DE" sz="1200" dirty="0" smtClean="0">
                <a:solidFill>
                  <a:srgbClr val="006600"/>
                </a:solidFill>
              </a:rPr>
              <a:t>1 </a:t>
            </a:r>
            <a:r>
              <a:rPr lang="de-DE" altLang="de-DE" sz="1200" dirty="0" err="1" smtClean="0">
                <a:solidFill>
                  <a:srgbClr val="006600"/>
                </a:solidFill>
              </a:rPr>
              <a:t>Pa</a:t>
            </a:r>
            <a:r>
              <a:rPr lang="de-DE" altLang="de-DE" sz="1200" dirty="0" smtClean="0">
                <a:solidFill>
                  <a:srgbClr val="006600"/>
                </a:solidFill>
              </a:rPr>
              <a:t> </a:t>
            </a:r>
            <a:r>
              <a:rPr lang="de-DE" altLang="de-DE" sz="1200" dirty="0">
                <a:solidFill>
                  <a:srgbClr val="006600"/>
                </a:solidFill>
              </a:rPr>
              <a:t>= 1 N/m² = 1 </a:t>
            </a:r>
            <a:r>
              <a:rPr lang="de-DE" altLang="de-DE" sz="1200" dirty="0" smtClean="0">
                <a:solidFill>
                  <a:srgbClr val="006600"/>
                </a:solidFill>
              </a:rPr>
              <a:t>N / </a:t>
            </a:r>
            <a:r>
              <a:rPr lang="de-DE" altLang="de-DE" sz="1200" dirty="0">
                <a:solidFill>
                  <a:srgbClr val="006600"/>
                </a:solidFill>
              </a:rPr>
              <a:t>10</a:t>
            </a:r>
            <a:r>
              <a:rPr lang="de-DE" altLang="de-DE" sz="1200" baseline="26000" dirty="0">
                <a:solidFill>
                  <a:srgbClr val="006600"/>
                </a:solidFill>
              </a:rPr>
              <a:t>4</a:t>
            </a:r>
            <a:r>
              <a:rPr lang="de-DE" altLang="de-DE" sz="1200" dirty="0">
                <a:solidFill>
                  <a:srgbClr val="006600"/>
                </a:solidFill>
              </a:rPr>
              <a:t> cm²;</a:t>
            </a:r>
          </a:p>
          <a:p>
            <a:r>
              <a:rPr lang="de-DE" altLang="de-DE" sz="1200" dirty="0">
                <a:solidFill>
                  <a:srgbClr val="006600"/>
                </a:solidFill>
              </a:rPr>
              <a:t>Luftdruck auf Meereshöhe </a:t>
            </a:r>
            <a:r>
              <a:rPr lang="de-DE" altLang="de-DE" baseline="-8000" dirty="0">
                <a:solidFill>
                  <a:srgbClr val="006600"/>
                </a:solidFill>
              </a:rPr>
              <a:t>≈</a:t>
            </a:r>
            <a:r>
              <a:rPr lang="de-DE" altLang="de-DE" dirty="0">
                <a:solidFill>
                  <a:srgbClr val="006600"/>
                </a:solidFill>
              </a:rPr>
              <a:t> </a:t>
            </a:r>
            <a:r>
              <a:rPr lang="de-DE" altLang="de-DE" sz="1200" dirty="0">
                <a:solidFill>
                  <a:srgbClr val="006600"/>
                </a:solidFill>
              </a:rPr>
              <a:t>10</a:t>
            </a:r>
            <a:r>
              <a:rPr lang="de-DE" altLang="de-DE" sz="1200" baseline="26000" dirty="0">
                <a:solidFill>
                  <a:srgbClr val="006600"/>
                </a:solidFill>
              </a:rPr>
              <a:t>5</a:t>
            </a:r>
            <a:r>
              <a:rPr lang="de-DE" altLang="de-DE" sz="1200" dirty="0">
                <a:solidFill>
                  <a:srgbClr val="006600"/>
                </a:solidFill>
              </a:rPr>
              <a:t> </a:t>
            </a:r>
            <a:r>
              <a:rPr lang="de-DE" altLang="de-DE" sz="1200" dirty="0" err="1">
                <a:solidFill>
                  <a:srgbClr val="006600"/>
                </a:solidFill>
              </a:rPr>
              <a:t>Pa</a:t>
            </a:r>
            <a:r>
              <a:rPr lang="de-DE" altLang="de-DE" dirty="0"/>
              <a:t> </a:t>
            </a:r>
            <a:r>
              <a:rPr lang="de-DE" altLang="de-DE" baseline="-8000" dirty="0">
                <a:solidFill>
                  <a:srgbClr val="006600"/>
                </a:solidFill>
              </a:rPr>
              <a:t>≈</a:t>
            </a:r>
            <a:r>
              <a:rPr lang="de-DE" altLang="de-DE" sz="1200" dirty="0">
                <a:solidFill>
                  <a:srgbClr val="006600"/>
                </a:solidFill>
              </a:rPr>
              <a:t> 10</a:t>
            </a:r>
            <a:r>
              <a:rPr lang="de-DE" altLang="de-DE" sz="1200" baseline="26000" dirty="0">
                <a:solidFill>
                  <a:srgbClr val="006600"/>
                </a:solidFill>
              </a:rPr>
              <a:t>5</a:t>
            </a:r>
            <a:r>
              <a:rPr lang="de-DE" altLang="de-DE" sz="1200" dirty="0">
                <a:solidFill>
                  <a:srgbClr val="006600"/>
                </a:solidFill>
              </a:rPr>
              <a:t> </a:t>
            </a:r>
            <a:r>
              <a:rPr lang="de-DE" altLang="de-DE" sz="1200" dirty="0" smtClean="0">
                <a:solidFill>
                  <a:srgbClr val="006600"/>
                </a:solidFill>
              </a:rPr>
              <a:t>N / 10</a:t>
            </a:r>
            <a:r>
              <a:rPr lang="de-DE" altLang="de-DE" sz="1200" baseline="26000" dirty="0" smtClean="0">
                <a:solidFill>
                  <a:srgbClr val="006600"/>
                </a:solidFill>
              </a:rPr>
              <a:t>4</a:t>
            </a:r>
            <a:r>
              <a:rPr lang="de-DE" altLang="de-DE" sz="1200" dirty="0" smtClean="0">
                <a:solidFill>
                  <a:srgbClr val="006600"/>
                </a:solidFill>
              </a:rPr>
              <a:t> </a:t>
            </a:r>
            <a:r>
              <a:rPr lang="de-DE" altLang="de-DE" sz="1200" dirty="0">
                <a:solidFill>
                  <a:srgbClr val="006600"/>
                </a:solidFill>
              </a:rPr>
              <a:t>cm² </a:t>
            </a:r>
            <a:r>
              <a:rPr lang="de-DE" altLang="de-DE" dirty="0"/>
              <a:t> </a:t>
            </a:r>
            <a:r>
              <a:rPr lang="de-DE" altLang="de-DE" baseline="-8000" dirty="0">
                <a:solidFill>
                  <a:srgbClr val="006600"/>
                </a:solidFill>
              </a:rPr>
              <a:t>≈</a:t>
            </a:r>
            <a:r>
              <a:rPr lang="de-DE" altLang="de-DE" sz="1200" dirty="0">
                <a:solidFill>
                  <a:srgbClr val="006600"/>
                </a:solidFill>
              </a:rPr>
              <a:t> 10 N/cm²</a:t>
            </a:r>
          </a:p>
        </p:txBody>
      </p:sp>
      <p:sp>
        <p:nvSpPr>
          <p:cNvPr id="2230" name="Text Box 182"/>
          <p:cNvSpPr txBox="1">
            <a:spLocks noChangeArrowheads="1"/>
          </p:cNvSpPr>
          <p:nvPr/>
        </p:nvSpPr>
        <p:spPr bwMode="auto">
          <a:xfrm>
            <a:off x="1557338" y="5435600"/>
            <a:ext cx="3527425" cy="2841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>
                <a:solidFill>
                  <a:schemeClr val="accent2"/>
                </a:solidFill>
              </a:rPr>
              <a:t>Druck einer 10 m hohen Wassersäule = 10 N/cm²</a:t>
            </a:r>
          </a:p>
        </p:txBody>
      </p:sp>
      <p:sp>
        <p:nvSpPr>
          <p:cNvPr id="2231" name="Rectangle 183"/>
          <p:cNvSpPr>
            <a:spLocks noChangeArrowheads="1"/>
          </p:cNvSpPr>
          <p:nvPr/>
        </p:nvSpPr>
        <p:spPr bwMode="auto">
          <a:xfrm>
            <a:off x="836613" y="6300788"/>
            <a:ext cx="4752975" cy="288925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232" name="Text Box 184"/>
          <p:cNvSpPr txBox="1">
            <a:spLocks noChangeArrowheads="1"/>
          </p:cNvSpPr>
          <p:nvPr/>
        </p:nvSpPr>
        <p:spPr bwMode="auto">
          <a:xfrm>
            <a:off x="2276475" y="7235825"/>
            <a:ext cx="446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de-DE" altLang="de-DE" sz="1200" dirty="0"/>
              <a:t>Das heißt auch bei einem Wasserglas von fast </a:t>
            </a:r>
            <a:r>
              <a:rPr lang="de-DE" altLang="de-DE" sz="1200" dirty="0" smtClean="0"/>
              <a:t>10 m </a:t>
            </a:r>
            <a:r>
              <a:rPr lang="de-DE" altLang="de-DE" sz="1200" dirty="0"/>
              <a:t>Höhe würde der Umgebungsdruck die Postkarte noch fest halten.</a:t>
            </a:r>
            <a:r>
              <a:rPr lang="de-DE" altLang="de-DE" dirty="0"/>
              <a:t> </a:t>
            </a:r>
          </a:p>
        </p:txBody>
      </p:sp>
      <p:sp>
        <p:nvSpPr>
          <p:cNvPr id="2258" name="Line 210"/>
          <p:cNvSpPr>
            <a:spLocks noChangeShapeType="1"/>
          </p:cNvSpPr>
          <p:nvPr/>
        </p:nvSpPr>
        <p:spPr bwMode="auto">
          <a:xfrm>
            <a:off x="1484313" y="80279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259" name="Line 211"/>
          <p:cNvSpPr>
            <a:spLocks noChangeShapeType="1"/>
          </p:cNvSpPr>
          <p:nvPr/>
        </p:nvSpPr>
        <p:spPr bwMode="auto">
          <a:xfrm>
            <a:off x="1592263" y="7273925"/>
            <a:ext cx="9525" cy="735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260" name="Text Box 212"/>
          <p:cNvSpPr txBox="1">
            <a:spLocks noChangeArrowheads="1"/>
          </p:cNvSpPr>
          <p:nvPr/>
        </p:nvSpPr>
        <p:spPr bwMode="auto">
          <a:xfrm>
            <a:off x="1484313" y="7524750"/>
            <a:ext cx="468398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 smtClean="0">
                <a:solidFill>
                  <a:schemeClr val="accent2"/>
                </a:solidFill>
              </a:rPr>
              <a:t>10 m</a:t>
            </a:r>
            <a:endParaRPr lang="de-DE" altLang="de-DE" sz="1000" dirty="0">
              <a:solidFill>
                <a:schemeClr val="accent2"/>
              </a:solidFill>
            </a:endParaRPr>
          </a:p>
        </p:txBody>
      </p:sp>
      <p:sp>
        <p:nvSpPr>
          <p:cNvPr id="2262" name="Text Box 214"/>
          <p:cNvSpPr txBox="1">
            <a:spLocks noChangeArrowheads="1"/>
          </p:cNvSpPr>
          <p:nvPr/>
        </p:nvSpPr>
        <p:spPr bwMode="auto">
          <a:xfrm>
            <a:off x="2349500" y="8388350"/>
            <a:ext cx="4035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000"/>
              <a:t>Vergleich </a:t>
            </a:r>
            <a:r>
              <a:rPr lang="de-DE" altLang="de-DE" sz="2000">
                <a:solidFill>
                  <a:srgbClr val="006600"/>
                </a:solidFill>
              </a:rPr>
              <a:t>Luftdruck</a:t>
            </a:r>
            <a:r>
              <a:rPr lang="de-DE" altLang="de-DE" sz="2000"/>
              <a:t> : </a:t>
            </a:r>
            <a:r>
              <a:rPr lang="de-DE" altLang="de-DE" sz="2000">
                <a:solidFill>
                  <a:schemeClr val="accent2"/>
                </a:solidFill>
              </a:rPr>
              <a:t>Wassersäule</a:t>
            </a:r>
          </a:p>
        </p:txBody>
      </p:sp>
      <p:sp>
        <p:nvSpPr>
          <p:cNvPr id="2263" name="Text Box 215"/>
          <p:cNvSpPr txBox="1">
            <a:spLocks noChangeArrowheads="1"/>
          </p:cNvSpPr>
          <p:nvPr/>
        </p:nvSpPr>
        <p:spPr bwMode="auto">
          <a:xfrm>
            <a:off x="5634038" y="0"/>
            <a:ext cx="1223962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800">
                <a:solidFill>
                  <a:schemeClr val="bg2"/>
                </a:solidFill>
              </a:rPr>
              <a:t>Ld3 – Stand 20.6.2013</a:t>
            </a:r>
          </a:p>
        </p:txBody>
      </p:sp>
      <p:sp>
        <p:nvSpPr>
          <p:cNvPr id="2107" name="Line 59"/>
          <p:cNvSpPr>
            <a:spLocks noChangeShapeType="1"/>
          </p:cNvSpPr>
          <p:nvPr/>
        </p:nvSpPr>
        <p:spPr bwMode="auto">
          <a:xfrm>
            <a:off x="3108325" y="1720850"/>
            <a:ext cx="19050" cy="11223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266" name="Line 218"/>
          <p:cNvSpPr>
            <a:spLocks noChangeShapeType="1"/>
          </p:cNvSpPr>
          <p:nvPr/>
        </p:nvSpPr>
        <p:spPr bwMode="auto">
          <a:xfrm>
            <a:off x="981075" y="30591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2234" name="Picture 186" descr="Zwei Gläs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7164388"/>
            <a:ext cx="1125537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69" name="Group 221"/>
          <p:cNvGrpSpPr>
            <a:grpSpLocks/>
          </p:cNvGrpSpPr>
          <p:nvPr/>
        </p:nvGrpSpPr>
        <p:grpSpPr bwMode="auto">
          <a:xfrm>
            <a:off x="1055688" y="6650038"/>
            <a:ext cx="285750" cy="609600"/>
            <a:chOff x="665" y="4189"/>
            <a:chExt cx="180" cy="384"/>
          </a:xfrm>
        </p:grpSpPr>
        <p:sp>
          <p:nvSpPr>
            <p:cNvPr id="2250" name="Line 202"/>
            <p:cNvSpPr>
              <a:spLocks noChangeShapeType="1"/>
            </p:cNvSpPr>
            <p:nvPr/>
          </p:nvSpPr>
          <p:spPr bwMode="auto">
            <a:xfrm>
              <a:off x="665" y="4189"/>
              <a:ext cx="0" cy="37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51" name="Line 203"/>
            <p:cNvSpPr>
              <a:spLocks noChangeShapeType="1"/>
            </p:cNvSpPr>
            <p:nvPr/>
          </p:nvSpPr>
          <p:spPr bwMode="auto">
            <a:xfrm>
              <a:off x="754" y="4195"/>
              <a:ext cx="0" cy="37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52" name="Line 204"/>
            <p:cNvSpPr>
              <a:spLocks noChangeShapeType="1"/>
            </p:cNvSpPr>
            <p:nvPr/>
          </p:nvSpPr>
          <p:spPr bwMode="auto">
            <a:xfrm>
              <a:off x="845" y="4195"/>
              <a:ext cx="0" cy="37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267" name="Rectangle 219"/>
          <p:cNvSpPr>
            <a:spLocks noChangeArrowheads="1"/>
          </p:cNvSpPr>
          <p:nvPr/>
        </p:nvSpPr>
        <p:spPr bwMode="auto">
          <a:xfrm>
            <a:off x="427038" y="7524750"/>
            <a:ext cx="558800" cy="6492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256" name="Line 208"/>
          <p:cNvSpPr>
            <a:spLocks noChangeShapeType="1"/>
          </p:cNvSpPr>
          <p:nvPr/>
        </p:nvSpPr>
        <p:spPr bwMode="auto">
          <a:xfrm>
            <a:off x="1322388" y="72707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270" name="Group 222"/>
          <p:cNvGrpSpPr>
            <a:grpSpLocks/>
          </p:cNvGrpSpPr>
          <p:nvPr/>
        </p:nvGrpSpPr>
        <p:grpSpPr bwMode="auto">
          <a:xfrm>
            <a:off x="1042988" y="8005763"/>
            <a:ext cx="288925" cy="1071562"/>
            <a:chOff x="663" y="5091"/>
            <a:chExt cx="182" cy="675"/>
          </a:xfrm>
        </p:grpSpPr>
        <p:sp>
          <p:nvSpPr>
            <p:cNvPr id="2241" name="Line 193"/>
            <p:cNvSpPr>
              <a:spLocks noChangeShapeType="1"/>
            </p:cNvSpPr>
            <p:nvPr/>
          </p:nvSpPr>
          <p:spPr bwMode="auto">
            <a:xfrm>
              <a:off x="663" y="5091"/>
              <a:ext cx="0" cy="669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42" name="Line 194"/>
            <p:cNvSpPr>
              <a:spLocks noChangeShapeType="1"/>
            </p:cNvSpPr>
            <p:nvPr/>
          </p:nvSpPr>
          <p:spPr bwMode="auto">
            <a:xfrm>
              <a:off x="748" y="5097"/>
              <a:ext cx="0" cy="669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43" name="Line 195"/>
            <p:cNvSpPr>
              <a:spLocks noChangeShapeType="1"/>
            </p:cNvSpPr>
            <p:nvPr/>
          </p:nvSpPr>
          <p:spPr bwMode="auto">
            <a:xfrm>
              <a:off x="845" y="5091"/>
              <a:ext cx="0" cy="669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244" name="Text Box 196"/>
          <p:cNvSpPr txBox="1">
            <a:spLocks noChangeArrowheads="1"/>
          </p:cNvSpPr>
          <p:nvPr/>
        </p:nvSpPr>
        <p:spPr bwMode="auto">
          <a:xfrm>
            <a:off x="692150" y="8243888"/>
            <a:ext cx="984250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800" i="1">
                <a:solidFill>
                  <a:schemeClr val="bg2"/>
                </a:solidFill>
                <a:ea typeface="Arial Unicode MS" pitchFamily="34" charset="-128"/>
                <a:cs typeface="Arial Unicode MS" pitchFamily="34" charset="-128"/>
              </a:rPr>
              <a:t>Umgebungsdruck</a:t>
            </a:r>
          </a:p>
        </p:txBody>
      </p:sp>
      <p:sp>
        <p:nvSpPr>
          <p:cNvPr id="2152" name="AutoShape 104"/>
          <p:cNvSpPr>
            <a:spLocks noChangeArrowheads="1"/>
          </p:cNvSpPr>
          <p:nvPr/>
        </p:nvSpPr>
        <p:spPr bwMode="auto">
          <a:xfrm>
            <a:off x="2708275" y="2411413"/>
            <a:ext cx="215900" cy="1655762"/>
          </a:xfrm>
          <a:prstGeom prst="downArrow">
            <a:avLst>
              <a:gd name="adj1" fmla="val 41176"/>
              <a:gd name="adj2" fmla="val 109569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Bildschirmpräsentation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Thillm Jung, Christian</cp:lastModifiedBy>
  <cp:revision>17</cp:revision>
  <dcterms:created xsi:type="dcterms:W3CDTF">2013-06-19T09:54:13Z</dcterms:created>
  <dcterms:modified xsi:type="dcterms:W3CDTF">2019-04-17T09:28:46Z</dcterms:modified>
</cp:coreProperties>
</file>