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62" r:id="rId2"/>
    <p:sldId id="273" r:id="rId3"/>
    <p:sldId id="257" r:id="rId4"/>
    <p:sldId id="265" r:id="rId5"/>
    <p:sldId id="264" r:id="rId6"/>
    <p:sldId id="269" r:id="rId7"/>
    <p:sldId id="268" r:id="rId8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0C0C0"/>
    <a:srgbClr val="0000FF"/>
    <a:srgbClr val="006600"/>
    <a:srgbClr val="FFFFCC"/>
    <a:srgbClr val="FFFF00"/>
    <a:srgbClr val="33996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7" d="100"/>
          <a:sy n="77" d="100"/>
        </p:scale>
        <p:origin x="-154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09662F-645D-4264-A01A-58DB42DD726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6591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497AFA-4C2B-4F2B-B4D0-8B6D4829347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119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5A7E7-82B9-4D47-B55B-93B755995F3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4550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E1A8AC-FD0D-4D7C-AC17-C58D03B75B9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6824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C8BBE-BA4C-4397-AB1E-E7F0CEEC64F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74132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8AB59-F2D9-45A4-9BCA-093BCEBE708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6209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76C3B-98AA-4B89-AB3E-CE2E4BCA34D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0565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8A447-15C3-401B-AAD6-5FC183E3549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72922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F54E5-C9E6-4F5E-B9DF-64C428EB22B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19135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818B3-F4A7-42CE-9D2E-AACCE8F84DB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36573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DEA4C-C366-4DC7-AEB0-74664F2195B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3259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D4E401-449C-40D8-8033-063D23D3C34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3803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F1FCD49-6813-4296-A605-3EE9EF885AC0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-114440-galleryV9-rnou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6553200" cy="476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400550" y="404813"/>
            <a:ext cx="47434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2000">
                <a:solidFill>
                  <a:srgbClr val="339966"/>
                </a:solidFill>
              </a:rPr>
              <a:t>Plastiki – ein Schiff aus 12 500 Flaschen</a:t>
            </a:r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179388" y="4941888"/>
            <a:ext cx="8964612" cy="1916112"/>
            <a:chOff x="113" y="3113"/>
            <a:chExt cx="5562" cy="1137"/>
          </a:xfrm>
        </p:grpSpPr>
        <p:pic>
          <p:nvPicPr>
            <p:cNvPr id="10245" name="Picture 5" descr="Plastiki_30_2010_0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113"/>
              <a:ext cx="1918" cy="1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6" name="Picture 6" descr="Plastiki_30_2010_0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8" y="3114"/>
              <a:ext cx="1687" cy="1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7" name="Picture 7" descr="image-63782-galleryV9-ydx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" y="3121"/>
              <a:ext cx="1507" cy="1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856413" y="1916113"/>
            <a:ext cx="2287587" cy="194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2400">
                <a:solidFill>
                  <a:srgbClr val="339966"/>
                </a:solidFill>
              </a:rPr>
              <a:t>Luft trägt</a:t>
            </a:r>
          </a:p>
          <a:p>
            <a:endParaRPr lang="de-DE" altLang="de-DE" sz="1400">
              <a:solidFill>
                <a:srgbClr val="339966"/>
              </a:solidFill>
            </a:endParaRPr>
          </a:p>
          <a:p>
            <a:r>
              <a:rPr lang="de-DE" altLang="de-DE" sz="1400">
                <a:solidFill>
                  <a:srgbClr val="339966"/>
                </a:solidFill>
              </a:rPr>
              <a:t>Der Umweltschützer </a:t>
            </a:r>
          </a:p>
          <a:p>
            <a:r>
              <a:rPr lang="de-DE" altLang="de-DE" sz="1400">
                <a:solidFill>
                  <a:srgbClr val="339966"/>
                </a:solidFill>
              </a:rPr>
              <a:t>David de Rothschild</a:t>
            </a:r>
          </a:p>
          <a:p>
            <a:r>
              <a:rPr lang="de-DE" altLang="de-DE" sz="1400">
                <a:solidFill>
                  <a:srgbClr val="339966"/>
                </a:solidFill>
              </a:rPr>
              <a:t>segelte 2010 mit seiner Crew in vier Monaten von San Francisco nach Sydney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179388" y="0"/>
            <a:ext cx="8964612" cy="6858000"/>
          </a:xfrm>
          <a:prstGeom prst="rect">
            <a:avLst/>
          </a:prstGeom>
          <a:noFill/>
          <a:ln w="28575">
            <a:solidFill>
              <a:srgbClr val="3399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8027988" y="4365625"/>
            <a:ext cx="969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</a:t>
            </a:r>
            <a:r>
              <a:rPr lang="de-DE" altLang="de-DE"/>
              <a:t> </a:t>
            </a:r>
            <a:r>
              <a:rPr lang="de-DE" altLang="de-DE">
                <a:solidFill>
                  <a:srgbClr val="339966"/>
                </a:solidFill>
              </a:rPr>
              <a:t>1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Floßbelastung s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260350"/>
            <a:ext cx="5476875" cy="5832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7" name="Line 5"/>
          <p:cNvSpPr>
            <a:spLocks noChangeShapeType="1"/>
          </p:cNvSpPr>
          <p:nvPr/>
        </p:nvSpPr>
        <p:spPr bwMode="auto">
          <a:xfrm flipV="1">
            <a:off x="5219700" y="1125538"/>
            <a:ext cx="2952750" cy="19431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380288" y="765175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>
                <a:solidFill>
                  <a:schemeClr val="hlink"/>
                </a:solidFill>
              </a:rPr>
              <a:t>1000g = 1 kg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H="1" flipV="1">
            <a:off x="1116013" y="1844675"/>
            <a:ext cx="2160587" cy="12239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179388" y="1412875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>
                <a:solidFill>
                  <a:schemeClr val="hlink"/>
                </a:solidFill>
              </a:rPr>
              <a:t>500g = ½ kg</a:t>
            </a:r>
          </a:p>
        </p:txBody>
      </p:sp>
      <p:grpSp>
        <p:nvGrpSpPr>
          <p:cNvPr id="28691" name="Group 19"/>
          <p:cNvGrpSpPr>
            <a:grpSpLocks/>
          </p:cNvGrpSpPr>
          <p:nvPr/>
        </p:nvGrpSpPr>
        <p:grpSpPr bwMode="auto">
          <a:xfrm>
            <a:off x="5435600" y="2708275"/>
            <a:ext cx="2519363" cy="1800225"/>
            <a:chOff x="3424" y="1706"/>
            <a:chExt cx="1587" cy="1134"/>
          </a:xfrm>
        </p:grpSpPr>
        <p:sp>
          <p:nvSpPr>
            <p:cNvPr id="28681" name="Line 9"/>
            <p:cNvSpPr>
              <a:spLocks noChangeShapeType="1"/>
            </p:cNvSpPr>
            <p:nvPr/>
          </p:nvSpPr>
          <p:spPr bwMode="auto">
            <a:xfrm>
              <a:off x="3424" y="2840"/>
              <a:ext cx="1406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3600" y="2269"/>
              <a:ext cx="1406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8683" name="Line 11"/>
            <p:cNvSpPr>
              <a:spLocks noChangeShapeType="1"/>
            </p:cNvSpPr>
            <p:nvPr/>
          </p:nvSpPr>
          <p:spPr bwMode="auto">
            <a:xfrm>
              <a:off x="3742" y="1706"/>
              <a:ext cx="1088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8686" name="AutoShape 14"/>
            <p:cNvSpPr>
              <a:spLocks/>
            </p:cNvSpPr>
            <p:nvPr/>
          </p:nvSpPr>
          <p:spPr bwMode="auto">
            <a:xfrm>
              <a:off x="4830" y="1706"/>
              <a:ext cx="181" cy="1134"/>
            </a:xfrm>
            <a:prstGeom prst="rightBrace">
              <a:avLst>
                <a:gd name="adj1" fmla="val 52210"/>
                <a:gd name="adj2" fmla="val 50000"/>
              </a:avLst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7740650" y="3644900"/>
            <a:ext cx="1225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>
                <a:solidFill>
                  <a:srgbClr val="CC3300"/>
                </a:solidFill>
              </a:rPr>
              <a:t>3 Behälter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4211638" y="5661025"/>
            <a:ext cx="958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i="1">
                <a:solidFill>
                  <a:srgbClr val="0000FF"/>
                </a:solidFill>
              </a:rPr>
              <a:t>Wasser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3059113" y="6308725"/>
            <a:ext cx="335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Tragfähigkeit von Saftbehältern</a:t>
            </a: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8027988" y="6092825"/>
            <a:ext cx="969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</a:t>
            </a:r>
            <a:r>
              <a:rPr lang="de-DE" altLang="de-DE"/>
              <a:t> </a:t>
            </a:r>
            <a:r>
              <a:rPr lang="de-DE" altLang="de-DE">
                <a:solidFill>
                  <a:srgbClr val="339966"/>
                </a:solidFill>
              </a:rPr>
              <a:t>2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Luftdruck-Autoreif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98675"/>
            <a:ext cx="34702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7935913" y="6329363"/>
            <a:ext cx="9699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</a:t>
            </a:r>
            <a:r>
              <a:rPr lang="de-DE" altLang="de-DE"/>
              <a:t> </a:t>
            </a:r>
            <a:r>
              <a:rPr lang="de-DE" altLang="de-DE">
                <a:solidFill>
                  <a:srgbClr val="339966"/>
                </a:solidFill>
              </a:rPr>
              <a:t>3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1</a:t>
            </a:r>
            <a:endParaRPr lang="de-DE" altLang="de-DE">
              <a:solidFill>
                <a:srgbClr val="339966"/>
              </a:solidFill>
            </a:endParaRPr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4067175" y="260350"/>
            <a:ext cx="4843463" cy="3548063"/>
            <a:chOff x="2562" y="164"/>
            <a:chExt cx="3051" cy="2235"/>
          </a:xfrm>
        </p:grpSpPr>
        <p:pic>
          <p:nvPicPr>
            <p:cNvPr id="3077" name="Picture 5" descr="Luft-Elastizität-Sprungkisse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2" y="164"/>
              <a:ext cx="3051" cy="2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2562" y="2251"/>
              <a:ext cx="91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4140200" y="3860800"/>
            <a:ext cx="3600450" cy="2641600"/>
            <a:chOff x="2608" y="2432"/>
            <a:chExt cx="2268" cy="1664"/>
          </a:xfrm>
        </p:grpSpPr>
        <p:pic>
          <p:nvPicPr>
            <p:cNvPr id="3076" name="Picture 4" descr="Luft-Elastizität-Autoreife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2432"/>
              <a:ext cx="2223" cy="1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2608" y="3929"/>
              <a:ext cx="91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971550" y="835025"/>
            <a:ext cx="2058988" cy="46672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>
                <a:solidFill>
                  <a:srgbClr val="CC3300"/>
                </a:solidFill>
              </a:rPr>
              <a:t>Luftüberdruck</a:t>
            </a: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rgbClr val="3399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50825" y="620713"/>
            <a:ext cx="2143125" cy="4667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>
                <a:solidFill>
                  <a:srgbClr val="0000FF"/>
                </a:solidFill>
              </a:rPr>
              <a:t>Luftunterdruck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84213" y="5445125"/>
            <a:ext cx="7654925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altLang="de-DE">
                <a:solidFill>
                  <a:srgbClr val="008000"/>
                </a:solidFill>
              </a:rPr>
              <a:t> Durch Unterdruck saugt der Staubsauger den Staub in den Staubbeutel.</a:t>
            </a:r>
          </a:p>
          <a:p>
            <a:pPr>
              <a:spcBef>
                <a:spcPct val="35000"/>
              </a:spcBef>
              <a:buFontTx/>
              <a:buChar char="•"/>
            </a:pPr>
            <a:r>
              <a:rPr lang="de-DE" altLang="de-DE">
                <a:solidFill>
                  <a:srgbClr val="008000"/>
                </a:solidFill>
              </a:rPr>
              <a:t> Durch Unterdruck hält der Paneelsauger sich an der Fensterscheibe fest</a:t>
            </a: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179388" y="765175"/>
            <a:ext cx="8769350" cy="4543425"/>
            <a:chOff x="131" y="709"/>
            <a:chExt cx="5524" cy="2862"/>
          </a:xfrm>
        </p:grpSpPr>
        <p:pic>
          <p:nvPicPr>
            <p:cNvPr id="1331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4" y="709"/>
              <a:ext cx="2181" cy="2858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318" name="Picture 6" descr="Staubsauge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" y="1104"/>
              <a:ext cx="3288" cy="2467"/>
            </a:xfrm>
            <a:prstGeom prst="rect">
              <a:avLst/>
            </a:prstGeom>
            <a:noFill/>
            <a:ln w="9525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 rot="-3089353">
              <a:off x="3466" y="1710"/>
              <a:ext cx="434" cy="154"/>
            </a:xfrm>
            <a:prstGeom prst="rightArrow">
              <a:avLst>
                <a:gd name="adj1" fmla="val 50000"/>
                <a:gd name="adj2" fmla="val 70455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de-DE" altLang="de-DE"/>
            </a:p>
          </p:txBody>
        </p:sp>
      </p:grp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7956550" y="6308725"/>
            <a:ext cx="9699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</a:t>
            </a:r>
            <a:r>
              <a:rPr lang="de-DE" altLang="de-DE">
                <a:solidFill>
                  <a:schemeClr val="bg2"/>
                </a:solidFill>
              </a:rPr>
              <a:t> </a:t>
            </a:r>
            <a:r>
              <a:rPr lang="de-DE" altLang="de-DE">
                <a:solidFill>
                  <a:srgbClr val="339966"/>
                </a:solidFill>
              </a:rPr>
              <a:t>4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1</a:t>
            </a:r>
            <a:endParaRPr lang="de-DE" altLang="de-DE"/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5292725" y="1916113"/>
            <a:ext cx="1366838" cy="1081087"/>
          </a:xfrm>
          <a:prstGeom prst="ellips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agdeburgkugel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91440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3850" y="476250"/>
            <a:ext cx="4189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800">
                <a:solidFill>
                  <a:srgbClr val="008000"/>
                </a:solidFill>
              </a:rPr>
              <a:t>Magdeburger Halbkugeln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H="1">
            <a:off x="1763713" y="4005263"/>
            <a:ext cx="2879725" cy="1368425"/>
          </a:xfrm>
          <a:prstGeom prst="line">
            <a:avLst/>
          </a:prstGeom>
          <a:noFill/>
          <a:ln w="28575">
            <a:solidFill>
              <a:srgbClr val="CC3300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79388" y="5300663"/>
            <a:ext cx="8964612" cy="177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>
                <a:solidFill>
                  <a:srgbClr val="008000"/>
                </a:solidFill>
              </a:rPr>
              <a:t>In den Halbkugeln erzeugte Otto von Guericke mit einer Kolbenpumpe ein Vakuum ; </a:t>
            </a:r>
          </a:p>
          <a:p>
            <a:r>
              <a:rPr lang="de-DE" altLang="de-DE">
                <a:solidFill>
                  <a:srgbClr val="008000"/>
                </a:solidFill>
              </a:rPr>
              <a:t>durch den inneren Unterdruck zusammen mit dem Umgebungsdruck wurden die Halbkugeln so fest zusammen gepresst, dass selbst acht Pferde sie nicht trennen konnten (1654).                                                                                             </a:t>
            </a:r>
            <a:r>
              <a:rPr lang="de-DE" altLang="de-DE" sz="1000">
                <a:solidFill>
                  <a:schemeClr val="bg2"/>
                </a:solidFill>
              </a:rPr>
              <a:t>Schautafel</a:t>
            </a:r>
            <a:r>
              <a:rPr lang="de-DE" altLang="de-DE">
                <a:solidFill>
                  <a:schemeClr val="bg2"/>
                </a:solidFill>
              </a:rPr>
              <a:t> </a:t>
            </a:r>
            <a:r>
              <a:rPr lang="de-DE" altLang="de-DE">
                <a:solidFill>
                  <a:srgbClr val="339966"/>
                </a:solidFill>
              </a:rPr>
              <a:t>5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Luft 1</a:t>
            </a:r>
          </a:p>
          <a:p>
            <a:endParaRPr lang="de-DE" altLang="de-DE" sz="1000">
              <a:solidFill>
                <a:srgbClr val="339966"/>
              </a:solidFill>
            </a:endParaRPr>
          </a:p>
          <a:p>
            <a:endParaRPr lang="de-DE" altLang="de-DE">
              <a:solidFill>
                <a:srgbClr val="008000"/>
              </a:solidFill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68313" y="1484313"/>
            <a:ext cx="2143125" cy="4667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>
                <a:solidFill>
                  <a:srgbClr val="0000FF"/>
                </a:solidFill>
              </a:rPr>
              <a:t>Luftunterdruck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Barometer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692150"/>
            <a:ext cx="2874963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684213" y="2852738"/>
            <a:ext cx="1655762" cy="23812"/>
          </a:xfrm>
          <a:prstGeom prst="line">
            <a:avLst/>
          </a:prstGeom>
          <a:noFill/>
          <a:ln w="19050">
            <a:solidFill>
              <a:schemeClr val="fol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755650" y="2060575"/>
            <a:ext cx="360363" cy="800100"/>
          </a:xfrm>
          <a:prstGeom prst="downArrow">
            <a:avLst>
              <a:gd name="adj1" fmla="val 50000"/>
              <a:gd name="adj2" fmla="val 5550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pSp>
        <p:nvGrpSpPr>
          <p:cNvPr id="17449" name="Group 41"/>
          <p:cNvGrpSpPr>
            <a:grpSpLocks/>
          </p:cNvGrpSpPr>
          <p:nvPr/>
        </p:nvGrpSpPr>
        <p:grpSpPr bwMode="auto">
          <a:xfrm>
            <a:off x="5795963" y="692150"/>
            <a:ext cx="2878137" cy="4824413"/>
            <a:chOff x="3651" y="436"/>
            <a:chExt cx="1813" cy="3039"/>
          </a:xfrm>
        </p:grpSpPr>
        <p:pic>
          <p:nvPicPr>
            <p:cNvPr id="17412" name="Picture 4" descr="Barometer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3" y="436"/>
              <a:ext cx="1501" cy="3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3787" y="2614"/>
              <a:ext cx="569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17" name="AutoShape 9"/>
            <p:cNvSpPr>
              <a:spLocks noChangeArrowheads="1"/>
            </p:cNvSpPr>
            <p:nvPr/>
          </p:nvSpPr>
          <p:spPr bwMode="auto">
            <a:xfrm>
              <a:off x="3651" y="1706"/>
              <a:ext cx="240" cy="885"/>
            </a:xfrm>
            <a:prstGeom prst="downArrow">
              <a:avLst>
                <a:gd name="adj1" fmla="val 50000"/>
                <a:gd name="adj2" fmla="val 92188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68313" y="5589588"/>
            <a:ext cx="8605837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>
                <a:solidFill>
                  <a:schemeClr val="bg2"/>
                </a:solidFill>
              </a:rPr>
              <a:t>        Der Tiefdruck bringt uns schlechtes Wetter                                    </a:t>
            </a:r>
            <a:r>
              <a:rPr lang="de-DE" altLang="de-DE" sz="1400">
                <a:solidFill>
                  <a:srgbClr val="FF9900"/>
                </a:solidFill>
              </a:rPr>
              <a:t>Umgebungs-Hochdruck ist viel netter</a:t>
            </a:r>
            <a:endParaRPr lang="de-DE" altLang="de-DE" sz="1400">
              <a:solidFill>
                <a:schemeClr val="bg2"/>
              </a:solidFill>
            </a:endParaRPr>
          </a:p>
          <a:p>
            <a:r>
              <a:rPr lang="de-DE" altLang="de-DE" sz="1400">
                <a:solidFill>
                  <a:schemeClr val="bg2"/>
                </a:solidFill>
              </a:rPr>
              <a:t>                      </a:t>
            </a:r>
          </a:p>
          <a:p>
            <a:r>
              <a:rPr lang="de-DE" altLang="de-DE">
                <a:solidFill>
                  <a:srgbClr val="006600"/>
                </a:solidFill>
              </a:rPr>
              <a:t>Goethisches Barometer: </a:t>
            </a:r>
            <a:r>
              <a:rPr lang="de-DE" altLang="de-DE" sz="2400">
                <a:solidFill>
                  <a:srgbClr val="006600"/>
                </a:solidFill>
              </a:rPr>
              <a:t> </a:t>
            </a:r>
            <a:r>
              <a:rPr lang="de-DE" altLang="de-DE" sz="2400">
                <a:solidFill>
                  <a:schemeClr val="bg2"/>
                </a:solidFill>
              </a:rPr>
              <a:t>Tiefdruck</a:t>
            </a:r>
            <a:r>
              <a:rPr lang="de-DE" altLang="de-DE" sz="2400">
                <a:solidFill>
                  <a:srgbClr val="006600"/>
                </a:solidFill>
              </a:rPr>
              <a:t>- und </a:t>
            </a:r>
            <a:r>
              <a:rPr lang="de-DE" altLang="de-DE" sz="2400">
                <a:solidFill>
                  <a:srgbClr val="FF9900"/>
                </a:solidFill>
              </a:rPr>
              <a:t>Hochdruck</a:t>
            </a:r>
            <a:r>
              <a:rPr lang="de-DE" altLang="de-DE" sz="2400">
                <a:solidFill>
                  <a:srgbClr val="006600"/>
                </a:solidFill>
              </a:rPr>
              <a:t>-Anzeige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627313" y="66675"/>
            <a:ext cx="4029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000">
                <a:solidFill>
                  <a:srgbClr val="006600"/>
                </a:solidFill>
              </a:rPr>
              <a:t>Der </a:t>
            </a:r>
            <a:r>
              <a:rPr lang="de-DE" altLang="de-DE" sz="2000"/>
              <a:t>Umgebungsdruck</a:t>
            </a:r>
            <a:r>
              <a:rPr lang="de-DE" altLang="de-DE" sz="2000">
                <a:solidFill>
                  <a:srgbClr val="006600"/>
                </a:solidFill>
              </a:rPr>
              <a:t> ändert sich</a:t>
            </a:r>
            <a:r>
              <a:rPr lang="de-DE" altLang="de-DE"/>
              <a:t>: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8174038" y="6338888"/>
            <a:ext cx="9699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</a:t>
            </a:r>
            <a:r>
              <a:rPr lang="de-DE" altLang="de-DE">
                <a:solidFill>
                  <a:schemeClr val="bg2"/>
                </a:solidFill>
              </a:rPr>
              <a:t> </a:t>
            </a:r>
            <a:r>
              <a:rPr lang="de-DE" altLang="de-DE">
                <a:solidFill>
                  <a:srgbClr val="339966"/>
                </a:solidFill>
              </a:rPr>
              <a:t>6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1</a:t>
            </a:r>
            <a:endParaRPr lang="de-DE" altLang="de-DE" sz="1000">
              <a:solidFill>
                <a:srgbClr val="339966"/>
              </a:solidFill>
            </a:endParaRPr>
          </a:p>
        </p:txBody>
      </p:sp>
      <p:grpSp>
        <p:nvGrpSpPr>
          <p:cNvPr id="17424" name="Group 16"/>
          <p:cNvGrpSpPr>
            <a:grpSpLocks/>
          </p:cNvGrpSpPr>
          <p:nvPr/>
        </p:nvGrpSpPr>
        <p:grpSpPr bwMode="auto">
          <a:xfrm>
            <a:off x="250825" y="1484313"/>
            <a:ext cx="908050" cy="719137"/>
            <a:chOff x="3744" y="1429"/>
            <a:chExt cx="576" cy="499"/>
          </a:xfrm>
        </p:grpSpPr>
        <p:sp>
          <p:nvSpPr>
            <p:cNvPr id="17425" name="AutoShape 17"/>
            <p:cNvSpPr>
              <a:spLocks noChangeArrowheads="1"/>
            </p:cNvSpPr>
            <p:nvPr/>
          </p:nvSpPr>
          <p:spPr bwMode="auto">
            <a:xfrm>
              <a:off x="3744" y="1429"/>
              <a:ext cx="576" cy="384"/>
            </a:xfrm>
            <a:prstGeom prst="cloudCallout">
              <a:avLst>
                <a:gd name="adj1" fmla="val -18056"/>
                <a:gd name="adj2" fmla="val 25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de-DE" altLang="de-DE"/>
            </a:p>
          </p:txBody>
        </p:sp>
        <p:grpSp>
          <p:nvGrpSpPr>
            <p:cNvPr id="17426" name="Group 18"/>
            <p:cNvGrpSpPr>
              <a:grpSpLocks/>
            </p:cNvGrpSpPr>
            <p:nvPr/>
          </p:nvGrpSpPr>
          <p:grpSpPr bwMode="auto">
            <a:xfrm>
              <a:off x="3748" y="1610"/>
              <a:ext cx="408" cy="318"/>
              <a:chOff x="3793" y="1655"/>
              <a:chExt cx="408" cy="318"/>
            </a:xfrm>
          </p:grpSpPr>
          <p:sp>
            <p:nvSpPr>
              <p:cNvPr id="17427" name="Line 19"/>
              <p:cNvSpPr>
                <a:spLocks noChangeShapeType="1"/>
              </p:cNvSpPr>
              <p:nvPr/>
            </p:nvSpPr>
            <p:spPr bwMode="auto">
              <a:xfrm flipV="1">
                <a:off x="3793" y="1701"/>
                <a:ext cx="27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28" name="Line 20"/>
              <p:cNvSpPr>
                <a:spLocks noChangeShapeType="1"/>
              </p:cNvSpPr>
              <p:nvPr/>
            </p:nvSpPr>
            <p:spPr bwMode="auto">
              <a:xfrm flipV="1">
                <a:off x="3884" y="1655"/>
                <a:ext cx="31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29" name="Line 21"/>
              <p:cNvSpPr>
                <a:spLocks noChangeShapeType="1"/>
              </p:cNvSpPr>
              <p:nvPr/>
            </p:nvSpPr>
            <p:spPr bwMode="auto">
              <a:xfrm flipV="1">
                <a:off x="4020" y="1746"/>
                <a:ext cx="181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17430" name="Group 22"/>
          <p:cNvGrpSpPr>
            <a:grpSpLocks/>
          </p:cNvGrpSpPr>
          <p:nvPr/>
        </p:nvGrpSpPr>
        <p:grpSpPr bwMode="auto">
          <a:xfrm>
            <a:off x="5435600" y="1412875"/>
            <a:ext cx="790575" cy="792163"/>
            <a:chOff x="3612" y="4014"/>
            <a:chExt cx="641" cy="615"/>
          </a:xfrm>
        </p:grpSpPr>
        <p:sp>
          <p:nvSpPr>
            <p:cNvPr id="17431" name="Oval 23"/>
            <p:cNvSpPr>
              <a:spLocks noChangeArrowheads="1"/>
            </p:cNvSpPr>
            <p:nvPr/>
          </p:nvSpPr>
          <p:spPr bwMode="auto">
            <a:xfrm>
              <a:off x="3748" y="4146"/>
              <a:ext cx="362" cy="3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17432" name="Group 24"/>
            <p:cNvGrpSpPr>
              <a:grpSpLocks/>
            </p:cNvGrpSpPr>
            <p:nvPr/>
          </p:nvGrpSpPr>
          <p:grpSpPr bwMode="auto">
            <a:xfrm>
              <a:off x="3612" y="4014"/>
              <a:ext cx="641" cy="615"/>
              <a:chOff x="3612" y="4014"/>
              <a:chExt cx="641" cy="615"/>
            </a:xfrm>
          </p:grpSpPr>
          <p:sp>
            <p:nvSpPr>
              <p:cNvPr id="17433" name="Line 25"/>
              <p:cNvSpPr>
                <a:spLocks noChangeShapeType="1"/>
              </p:cNvSpPr>
              <p:nvPr/>
            </p:nvSpPr>
            <p:spPr bwMode="auto">
              <a:xfrm flipH="1">
                <a:off x="3682" y="4468"/>
                <a:ext cx="66" cy="65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34" name="Line 26"/>
              <p:cNvSpPr>
                <a:spLocks noChangeShapeType="1"/>
              </p:cNvSpPr>
              <p:nvPr/>
            </p:nvSpPr>
            <p:spPr bwMode="auto">
              <a:xfrm>
                <a:off x="3929" y="4538"/>
                <a:ext cx="0" cy="91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35" name="Line 27"/>
              <p:cNvSpPr>
                <a:spLocks noChangeShapeType="1"/>
              </p:cNvSpPr>
              <p:nvPr/>
            </p:nvSpPr>
            <p:spPr bwMode="auto">
              <a:xfrm>
                <a:off x="4065" y="4468"/>
                <a:ext cx="84" cy="98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36" name="Line 28"/>
              <p:cNvSpPr>
                <a:spLocks noChangeShapeType="1"/>
              </p:cNvSpPr>
              <p:nvPr/>
            </p:nvSpPr>
            <p:spPr bwMode="auto">
              <a:xfrm flipV="1">
                <a:off x="3612" y="4332"/>
                <a:ext cx="90" cy="0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37" name="Line 29"/>
              <p:cNvSpPr>
                <a:spLocks noChangeShapeType="1"/>
              </p:cNvSpPr>
              <p:nvPr/>
            </p:nvSpPr>
            <p:spPr bwMode="auto">
              <a:xfrm>
                <a:off x="4156" y="4332"/>
                <a:ext cx="97" cy="0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38" name="Line 30"/>
              <p:cNvSpPr>
                <a:spLocks noChangeShapeType="1"/>
              </p:cNvSpPr>
              <p:nvPr/>
            </p:nvSpPr>
            <p:spPr bwMode="auto">
              <a:xfrm>
                <a:off x="3702" y="4084"/>
                <a:ext cx="91" cy="66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39" name="Line 31"/>
              <p:cNvSpPr>
                <a:spLocks noChangeShapeType="1"/>
              </p:cNvSpPr>
              <p:nvPr/>
            </p:nvSpPr>
            <p:spPr bwMode="auto">
              <a:xfrm flipV="1">
                <a:off x="4110" y="4105"/>
                <a:ext cx="91" cy="45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440" name="Line 32"/>
              <p:cNvSpPr>
                <a:spLocks noChangeShapeType="1"/>
              </p:cNvSpPr>
              <p:nvPr/>
            </p:nvSpPr>
            <p:spPr bwMode="auto">
              <a:xfrm>
                <a:off x="3929" y="4014"/>
                <a:ext cx="0" cy="91"/>
              </a:xfrm>
              <a:prstGeom prst="line">
                <a:avLst/>
              </a:prstGeom>
              <a:noFill/>
              <a:ln w="38100">
                <a:solidFill>
                  <a:srgbClr val="E3DE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7441" name="Arc 33"/>
            <p:cNvSpPr>
              <a:spLocks/>
            </p:cNvSpPr>
            <p:nvPr/>
          </p:nvSpPr>
          <p:spPr bwMode="auto">
            <a:xfrm rot="6700791">
              <a:off x="3818" y="4216"/>
              <a:ext cx="314" cy="181"/>
            </a:xfrm>
            <a:custGeom>
              <a:avLst/>
              <a:gdLst>
                <a:gd name="G0" fmla="+- 0 0 0"/>
                <a:gd name="G1" fmla="+- 15253 0 0"/>
                <a:gd name="G2" fmla="+- 21600 0 0"/>
                <a:gd name="T0" fmla="*/ 15294 w 21600"/>
                <a:gd name="T1" fmla="*/ 0 h 23564"/>
                <a:gd name="T2" fmla="*/ 19937 w 21600"/>
                <a:gd name="T3" fmla="*/ 23564 h 23564"/>
                <a:gd name="T4" fmla="*/ 0 w 21600"/>
                <a:gd name="T5" fmla="*/ 15253 h 23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3564" fill="none" extrusionOk="0">
                  <a:moveTo>
                    <a:pt x="15293" y="0"/>
                  </a:moveTo>
                  <a:cubicBezTo>
                    <a:pt x="19332" y="4049"/>
                    <a:pt x="21600" y="9534"/>
                    <a:pt x="21600" y="15253"/>
                  </a:cubicBezTo>
                  <a:cubicBezTo>
                    <a:pt x="21600" y="18105"/>
                    <a:pt x="21034" y="20930"/>
                    <a:pt x="19937" y="23564"/>
                  </a:cubicBezTo>
                </a:path>
                <a:path w="21600" h="23564" stroke="0" extrusionOk="0">
                  <a:moveTo>
                    <a:pt x="15293" y="0"/>
                  </a:moveTo>
                  <a:cubicBezTo>
                    <a:pt x="19332" y="4049"/>
                    <a:pt x="21600" y="9534"/>
                    <a:pt x="21600" y="15253"/>
                  </a:cubicBezTo>
                  <a:cubicBezTo>
                    <a:pt x="21600" y="18105"/>
                    <a:pt x="21034" y="20930"/>
                    <a:pt x="19937" y="23564"/>
                  </a:cubicBezTo>
                  <a:lnTo>
                    <a:pt x="0" y="15253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3838" y="4286"/>
              <a:ext cx="46" cy="4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7443" name="Oval 35"/>
            <p:cNvSpPr>
              <a:spLocks noChangeArrowheads="1"/>
            </p:cNvSpPr>
            <p:nvPr/>
          </p:nvSpPr>
          <p:spPr bwMode="auto">
            <a:xfrm>
              <a:off x="4020" y="4286"/>
              <a:ext cx="46" cy="4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7445" name="Text Box 37"/>
          <p:cNvSpPr txBox="1">
            <a:spLocks noChangeArrowheads="1"/>
          </p:cNvSpPr>
          <p:nvPr/>
        </p:nvSpPr>
        <p:spPr bwMode="auto">
          <a:xfrm>
            <a:off x="26988" y="692150"/>
            <a:ext cx="1123950" cy="366713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Tiefdruck</a:t>
            </a:r>
          </a:p>
        </p:txBody>
      </p:sp>
      <p:sp>
        <p:nvSpPr>
          <p:cNvPr id="17446" name="Text Box 38"/>
          <p:cNvSpPr txBox="1">
            <a:spLocks noChangeArrowheads="1"/>
          </p:cNvSpPr>
          <p:nvPr/>
        </p:nvSpPr>
        <p:spPr bwMode="auto">
          <a:xfrm>
            <a:off x="5003800" y="692150"/>
            <a:ext cx="1276350" cy="36671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Hochdruck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Spritze Unt-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101600"/>
            <a:ext cx="2189162" cy="520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Spritze Umg-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962025"/>
            <a:ext cx="1323975" cy="475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Spritze Über-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661988"/>
            <a:ext cx="2255838" cy="492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4572000" y="3802063"/>
            <a:ext cx="1800225" cy="4270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b="1"/>
              <a:t>Überdruck</a:t>
            </a:r>
          </a:p>
          <a:p>
            <a:r>
              <a:rPr lang="de-DE" altLang="de-DE" sz="900"/>
              <a:t> </a:t>
            </a:r>
            <a:r>
              <a:rPr lang="de-DE" altLang="de-DE" sz="1000">
                <a:solidFill>
                  <a:srgbClr val="CC3300"/>
                </a:solidFill>
              </a:rPr>
              <a:t>durch Raumverkleinerung</a:t>
            </a:r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 flipH="1">
            <a:off x="4217988" y="3973513"/>
            <a:ext cx="477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1552575" y="3727450"/>
            <a:ext cx="15430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b="1"/>
              <a:t>Umgebungsdruck</a:t>
            </a:r>
            <a:r>
              <a:rPr lang="de-DE" altLang="de-DE" sz="900"/>
              <a:t>, </a:t>
            </a:r>
          </a:p>
          <a:p>
            <a:r>
              <a:rPr lang="de-DE" altLang="de-DE" sz="1000"/>
              <a:t>da unten offen</a:t>
            </a:r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 flipH="1">
            <a:off x="1276350" y="3884613"/>
            <a:ext cx="319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 flipV="1">
            <a:off x="514350" y="1830388"/>
            <a:ext cx="7116763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6300788" y="4652963"/>
            <a:ext cx="431800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6413" name="AutoShape 29"/>
          <p:cNvSpPr>
            <a:spLocks noChangeArrowheads="1"/>
          </p:cNvSpPr>
          <p:nvPr/>
        </p:nvSpPr>
        <p:spPr bwMode="auto">
          <a:xfrm>
            <a:off x="3851275" y="18891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6417" name="Line 33"/>
          <p:cNvSpPr>
            <a:spLocks noChangeShapeType="1"/>
          </p:cNvSpPr>
          <p:nvPr/>
        </p:nvSpPr>
        <p:spPr bwMode="auto">
          <a:xfrm>
            <a:off x="1187450" y="46529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19" name="Line 35"/>
          <p:cNvSpPr>
            <a:spLocks noChangeShapeType="1"/>
          </p:cNvSpPr>
          <p:nvPr/>
        </p:nvSpPr>
        <p:spPr bwMode="auto">
          <a:xfrm>
            <a:off x="1258888" y="4645025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21" name="Text Box 37"/>
          <p:cNvSpPr txBox="1">
            <a:spLocks noChangeArrowheads="1"/>
          </p:cNvSpPr>
          <p:nvPr/>
        </p:nvSpPr>
        <p:spPr bwMode="auto">
          <a:xfrm>
            <a:off x="827088" y="4821238"/>
            <a:ext cx="1479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b="1"/>
              <a:t>Umgebungsdruck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7451725" y="2781300"/>
            <a:ext cx="16637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b="1"/>
              <a:t>Unterdruck</a:t>
            </a:r>
          </a:p>
          <a:p>
            <a:r>
              <a:rPr lang="de-DE" altLang="de-DE" sz="900"/>
              <a:t> </a:t>
            </a:r>
            <a:r>
              <a:rPr lang="de-DE" altLang="de-DE" sz="1000">
                <a:solidFill>
                  <a:srgbClr val="CC3300"/>
                </a:solidFill>
              </a:rPr>
              <a:t>durch Raumvergrößerung</a:t>
            </a:r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 flipH="1">
            <a:off x="7019925" y="292417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08" name="Line 24"/>
          <p:cNvSpPr>
            <a:spLocks noChangeShapeType="1"/>
          </p:cNvSpPr>
          <p:nvPr/>
        </p:nvSpPr>
        <p:spPr bwMode="auto">
          <a:xfrm>
            <a:off x="735013" y="4632325"/>
            <a:ext cx="7407275" cy="206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23" name="Text Box 39"/>
          <p:cNvSpPr txBox="1">
            <a:spLocks noChangeArrowheads="1"/>
          </p:cNvSpPr>
          <p:nvPr/>
        </p:nvSpPr>
        <p:spPr bwMode="auto">
          <a:xfrm>
            <a:off x="2916238" y="5805488"/>
            <a:ext cx="287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Spritze mit grünem Kolben</a:t>
            </a:r>
          </a:p>
        </p:txBody>
      </p:sp>
      <p:sp>
        <p:nvSpPr>
          <p:cNvPr id="16414" name="AutoShape 30"/>
          <p:cNvSpPr>
            <a:spLocks noChangeArrowheads="1"/>
          </p:cNvSpPr>
          <p:nvPr/>
        </p:nvSpPr>
        <p:spPr bwMode="auto">
          <a:xfrm>
            <a:off x="6732588" y="26035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7885113" y="6165850"/>
            <a:ext cx="1008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 </a:t>
            </a:r>
            <a:r>
              <a:rPr lang="de-DE" altLang="de-DE">
                <a:solidFill>
                  <a:srgbClr val="339966"/>
                </a:solidFill>
              </a:rPr>
              <a:t>7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1</a:t>
            </a:r>
            <a:endParaRPr lang="de-DE" alt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Bildschirmpräsentation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9" baseType="lpstr">
      <vt:lpstr>Arial</vt:lpstr>
      <vt:lpstr>Standarddesign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Christian.Jung</cp:lastModifiedBy>
  <cp:revision>46</cp:revision>
  <dcterms:created xsi:type="dcterms:W3CDTF">2008-10-17T07:41:35Z</dcterms:created>
  <dcterms:modified xsi:type="dcterms:W3CDTF">2019-04-16T06:53:08Z</dcterms:modified>
</cp:coreProperties>
</file>