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66" r:id="rId2"/>
    <p:sldId id="272" r:id="rId3"/>
    <p:sldId id="271" r:id="rId4"/>
    <p:sldId id="263" r:id="rId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0C0C0"/>
    <a:srgbClr val="0000FF"/>
    <a:srgbClr val="006600"/>
    <a:srgbClr val="FFFFCC"/>
    <a:srgbClr val="FFFF00"/>
    <a:srgbClr val="3399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7" d="100"/>
          <a:sy n="77" d="100"/>
        </p:scale>
        <p:origin x="-154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55BAC65-3EEA-4BFE-A486-EC23F83974F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769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1870F-0281-4DE0-8D9E-8F098BA6AA1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797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81C6C-66BB-4D9F-B031-4A863DAF3CA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5239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B030E-DC10-4E20-BDCC-83BDB2B8BDA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3596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14238-8B29-4EA3-84B6-D5EE6A376D5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9259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F1366-33BD-4746-BEBD-9D21528D23F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9358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4DD29-86F2-44E9-846F-B23EF833063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41772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2AC44-6B84-4ECA-B8B7-2068D21BCF2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4050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B547D-9BC9-42E1-9945-9AF4763AF22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928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644AD-F91A-48A8-8FC2-C54392666A2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8454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A988F-4AFE-49A0-BCE7-2625BE0F6FE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4681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80327-4E49-4C5F-9EF0-E266533282D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512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BD0C6D1-4475-468F-8905-C7ACCE876B67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056438" cy="705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>
            <p:ph type="subTitle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0" y="1412875"/>
            <a:ext cx="1911350" cy="3455988"/>
          </a:xfrm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042988" y="5445125"/>
            <a:ext cx="61102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000">
                <a:solidFill>
                  <a:srgbClr val="006600"/>
                </a:solidFill>
              </a:rPr>
              <a:t>Der Deckel sitzt fest,</a:t>
            </a:r>
          </a:p>
          <a:p>
            <a:r>
              <a:rPr lang="de-DE" altLang="de-DE" sz="2000">
                <a:solidFill>
                  <a:srgbClr val="006600"/>
                </a:solidFill>
              </a:rPr>
              <a:t>weil der</a:t>
            </a:r>
            <a:r>
              <a:rPr lang="de-DE" altLang="de-DE" sz="2000">
                <a:solidFill>
                  <a:srgbClr val="339933"/>
                </a:solidFill>
              </a:rPr>
              <a:t> </a:t>
            </a:r>
            <a:r>
              <a:rPr lang="de-DE" altLang="de-DE" sz="2000">
                <a:solidFill>
                  <a:srgbClr val="0000FF"/>
                </a:solidFill>
              </a:rPr>
              <a:t>Unterdruck</a:t>
            </a:r>
            <a:r>
              <a:rPr lang="de-DE" altLang="de-DE" sz="2000">
                <a:solidFill>
                  <a:srgbClr val="339933"/>
                </a:solidFill>
              </a:rPr>
              <a:t> </a:t>
            </a:r>
            <a:r>
              <a:rPr lang="de-DE" altLang="de-DE" sz="2000">
                <a:solidFill>
                  <a:srgbClr val="006600"/>
                </a:solidFill>
              </a:rPr>
              <a:t>im Marmeladenglas ihn ansaugt.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971550" y="476250"/>
            <a:ext cx="2143125" cy="4667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>
                <a:solidFill>
                  <a:srgbClr val="0000FF"/>
                </a:solidFill>
              </a:rPr>
              <a:t>Luftunterdruck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3399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8135938" y="6338888"/>
            <a:ext cx="1008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 </a:t>
            </a:r>
            <a:r>
              <a:rPr lang="de-DE" altLang="de-DE">
                <a:solidFill>
                  <a:srgbClr val="006600"/>
                </a:solidFill>
              </a:rPr>
              <a:t>8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 altLang="de-DE"/>
          </a:p>
        </p:txBody>
      </p:sp>
      <p:pic>
        <p:nvPicPr>
          <p:cNvPr id="26627" name="Picture 3" descr="Dampftop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7056438" cy="561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9750" y="5876925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000">
                <a:solidFill>
                  <a:srgbClr val="006600"/>
                </a:solidFill>
                <a:cs typeface="Arial" charset="0"/>
              </a:rPr>
              <a:t>Schnellkochtopf:</a:t>
            </a:r>
            <a:r>
              <a:rPr lang="de-DE" altLang="de-DE">
                <a:solidFill>
                  <a:srgbClr val="006600"/>
                </a:solidFill>
                <a:cs typeface="Arial" charset="0"/>
              </a:rPr>
              <a:t> </a:t>
            </a:r>
          </a:p>
          <a:p>
            <a:r>
              <a:rPr lang="de-DE" altLang="de-DE" sz="1600">
                <a:solidFill>
                  <a:srgbClr val="006600"/>
                </a:solidFill>
                <a:cs typeface="Arial" charset="0"/>
              </a:rPr>
              <a:t>Durch die Hitze entsteht </a:t>
            </a:r>
            <a:r>
              <a:rPr lang="de-DE" altLang="de-DE" sz="1600">
                <a:solidFill>
                  <a:srgbClr val="CC3300"/>
                </a:solidFill>
                <a:cs typeface="Arial" charset="0"/>
              </a:rPr>
              <a:t>Überdruck </a:t>
            </a:r>
            <a:r>
              <a:rPr lang="de-DE" altLang="de-DE" sz="1600">
                <a:solidFill>
                  <a:srgbClr val="006600"/>
                </a:solidFill>
                <a:cs typeface="Arial" charset="0"/>
              </a:rPr>
              <a:t>im Topf und das Essen wird schneller gar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8135938" y="6338888"/>
            <a:ext cx="1008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 </a:t>
            </a:r>
            <a:r>
              <a:rPr lang="de-DE" altLang="de-DE">
                <a:solidFill>
                  <a:srgbClr val="006600"/>
                </a:solidFill>
              </a:rPr>
              <a:t>9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2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611188" y="549275"/>
            <a:ext cx="2058987" cy="466725"/>
          </a:xfrm>
          <a:prstGeom prst="rect">
            <a:avLst/>
          </a:pr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>
                <a:solidFill>
                  <a:srgbClr val="CC3300"/>
                </a:solidFill>
              </a:rPr>
              <a:t>Luftüberdruck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Schröpfe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88913"/>
            <a:ext cx="7812087" cy="646271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8027988" y="6338888"/>
            <a:ext cx="1116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 </a:t>
            </a:r>
            <a:r>
              <a:rPr lang="de-DE" altLang="de-DE">
                <a:solidFill>
                  <a:srgbClr val="006600"/>
                </a:solidFill>
              </a:rPr>
              <a:t>10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Luft 2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7235825" y="5373688"/>
            <a:ext cx="7921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11188" y="404813"/>
            <a:ext cx="2143125" cy="466725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>
                <a:solidFill>
                  <a:srgbClr val="0000FF"/>
                </a:solidFill>
              </a:rPr>
              <a:t>Luftunterdruck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755650" y="54927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763713" y="5492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572000" y="5492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951413" y="2717800"/>
            <a:ext cx="2159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755650" y="3933825"/>
            <a:ext cx="287338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84213" y="5084763"/>
            <a:ext cx="2952750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600" b="1">
                <a:solidFill>
                  <a:srgbClr val="FF3300"/>
                </a:solidFill>
                <a:latin typeface="Bodoni MT Black" pitchFamily="18" charset="0"/>
              </a:rPr>
              <a:t>Überdruck (Hochdruck)</a:t>
            </a:r>
          </a:p>
          <a:p>
            <a:r>
              <a:rPr lang="de-DE" altLang="de-DE" sz="1200"/>
              <a:t>Überdruck entsteht </a:t>
            </a:r>
          </a:p>
          <a:p>
            <a:pPr>
              <a:buFontTx/>
              <a:buChar char="•"/>
            </a:pPr>
            <a:r>
              <a:rPr lang="de-DE" altLang="de-DE" sz="1200"/>
              <a:t> durch Verringern des Raumes </a:t>
            </a:r>
          </a:p>
          <a:p>
            <a:r>
              <a:rPr lang="de-DE" altLang="de-DE" sz="1200"/>
              <a:t>  (Zusammendrücken) </a:t>
            </a:r>
          </a:p>
          <a:p>
            <a:pPr>
              <a:buFontTx/>
              <a:buChar char="•"/>
            </a:pPr>
            <a:r>
              <a:rPr lang="de-DE" altLang="de-DE" sz="1200"/>
              <a:t> durch Reinblasen (Pumpen) oder </a:t>
            </a:r>
          </a:p>
          <a:p>
            <a:pPr>
              <a:buFontTx/>
              <a:buChar char="•"/>
            </a:pPr>
            <a:r>
              <a:rPr lang="de-DE" altLang="de-DE" sz="1200"/>
              <a:t> durch Erwärmen.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419475" y="5084763"/>
            <a:ext cx="2251075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400" b="1">
                <a:solidFill>
                  <a:srgbClr val="006600"/>
                </a:solidFill>
              </a:rPr>
              <a:t>Umgebungsdruck</a:t>
            </a:r>
          </a:p>
          <a:p>
            <a:r>
              <a:rPr lang="de-DE" altLang="de-DE" sz="1200"/>
              <a:t>Umgebungsdruck herrscht in deiner Umgebung, zum Beispiel im Klassenzimmer. Die Luft dringt in alle offenen oder nicht gut abgedichteten Behälter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011863" y="5013325"/>
            <a:ext cx="252095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b="1">
                <a:solidFill>
                  <a:srgbClr val="0033CC"/>
                </a:solidFill>
                <a:latin typeface="Agency FB" pitchFamily="34" charset="0"/>
              </a:rPr>
              <a:t>Unterdruck (Tiefdruck)</a:t>
            </a:r>
          </a:p>
          <a:p>
            <a:r>
              <a:rPr lang="de-DE" altLang="de-DE" sz="1200"/>
              <a:t>Unterdruck entsteht </a:t>
            </a:r>
          </a:p>
          <a:p>
            <a:pPr>
              <a:buFontTx/>
              <a:buChar char="•"/>
            </a:pPr>
            <a:r>
              <a:rPr lang="de-DE" altLang="de-DE" sz="1200"/>
              <a:t> durch Vergrößern des Raumes, </a:t>
            </a:r>
          </a:p>
          <a:p>
            <a:pPr>
              <a:buFontTx/>
              <a:buChar char="•"/>
            </a:pPr>
            <a:r>
              <a:rPr lang="de-DE" altLang="de-DE" sz="1200"/>
              <a:t> durch Abkühlen der Luft oder</a:t>
            </a:r>
          </a:p>
          <a:p>
            <a:pPr>
              <a:buFontTx/>
              <a:buChar char="•"/>
            </a:pPr>
            <a:r>
              <a:rPr lang="de-DE" altLang="de-DE" sz="1200"/>
              <a:t> durch Absaugen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1331913" y="620713"/>
            <a:ext cx="5113337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600"/>
              <a:t>Ld5-Versuchseinheit</a:t>
            </a:r>
            <a:r>
              <a:rPr lang="de-DE" altLang="de-DE" sz="1600" i="1"/>
              <a:t> </a:t>
            </a:r>
            <a:r>
              <a:rPr lang="de-DE" altLang="de-DE" sz="1600" i="1">
                <a:solidFill>
                  <a:srgbClr val="0033CC"/>
                </a:solidFill>
              </a:rPr>
              <a:t> </a:t>
            </a:r>
            <a:r>
              <a:rPr lang="de-DE" altLang="de-DE" sz="2400" i="1">
                <a:solidFill>
                  <a:srgbClr val="339966"/>
                </a:solidFill>
              </a:rPr>
              <a:t>„Wir zaubern mit Luft“</a:t>
            </a:r>
          </a:p>
          <a:p>
            <a:endParaRPr lang="de-DE" altLang="de-DE" sz="1200">
              <a:solidFill>
                <a:srgbClr val="339966"/>
              </a:solidFill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1403350" y="4076700"/>
            <a:ext cx="0" cy="8651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1438275" y="1595438"/>
            <a:ext cx="0" cy="79216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8043863" y="6308725"/>
            <a:ext cx="1100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000">
                <a:solidFill>
                  <a:schemeClr val="bg2"/>
                </a:solidFill>
              </a:rPr>
              <a:t>Schautafel</a:t>
            </a:r>
            <a:r>
              <a:rPr lang="de-DE" altLang="de-DE" sz="1200">
                <a:solidFill>
                  <a:schemeClr val="bg2"/>
                </a:solidFill>
              </a:rPr>
              <a:t> </a:t>
            </a:r>
            <a:r>
              <a:rPr lang="de-DE" altLang="de-DE">
                <a:solidFill>
                  <a:srgbClr val="006600"/>
                </a:solidFill>
              </a:rPr>
              <a:t>11</a:t>
            </a:r>
          </a:p>
          <a:p>
            <a:r>
              <a:rPr lang="de-DE" altLang="de-DE" sz="1000">
                <a:solidFill>
                  <a:schemeClr val="bg2"/>
                </a:solidFill>
              </a:rPr>
              <a:t>Wiederholung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3399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1285" name="Group 21"/>
          <p:cNvGrpSpPr>
            <a:grpSpLocks/>
          </p:cNvGrpSpPr>
          <p:nvPr/>
        </p:nvGrpSpPr>
        <p:grpSpPr bwMode="auto">
          <a:xfrm>
            <a:off x="250825" y="1412875"/>
            <a:ext cx="8642350" cy="3455988"/>
            <a:chOff x="204" y="754"/>
            <a:chExt cx="5444" cy="2177"/>
          </a:xfrm>
        </p:grpSpPr>
        <p:pic>
          <p:nvPicPr>
            <p:cNvPr id="11277" name="Picture 13" descr="Druckdarstellu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754"/>
              <a:ext cx="4835" cy="212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204" y="754"/>
              <a:ext cx="5444" cy="2177"/>
            </a:xfrm>
            <a:prstGeom prst="rect">
              <a:avLst/>
            </a:prstGeom>
            <a:noFill/>
            <a:ln w="28575">
              <a:solidFill>
                <a:srgbClr val="3399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3471863" y="4195763"/>
            <a:ext cx="47879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altLang="de-DE" sz="1000" i="1" u="sng"/>
              <a:t>Zauberspruch</a:t>
            </a:r>
            <a:r>
              <a:rPr lang="de-DE" altLang="de-DE" sz="1000" u="sng"/>
              <a:t>:</a:t>
            </a:r>
          </a:p>
          <a:p>
            <a:pPr algn="ctr"/>
            <a:r>
              <a:rPr lang="de-DE" altLang="de-DE" sz="1000"/>
              <a:t>Das warme Teilchen schwebt nach oben – für seinen Tanz braucht es viel Raum</a:t>
            </a:r>
          </a:p>
          <a:p>
            <a:pPr algn="ctr"/>
            <a:r>
              <a:rPr lang="de-DE" altLang="de-DE" sz="1000"/>
              <a:t>        Das kalte Teilchen hockt am Boden – denn, weil es friert, bewegt‘s sich kaum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Bildschirmpräsentation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Bodoni MT Black</vt:lpstr>
      <vt:lpstr>Agency FB</vt:lpstr>
      <vt:lpstr>Standarddesign</vt:lpstr>
      <vt:lpstr>PowerPoint-Präsentation</vt:lpstr>
      <vt:lpstr>PowerPoint-Präsentation</vt:lpstr>
      <vt:lpstr>PowerPoint-Präsentation</vt:lpstr>
      <vt:lpstr>PowerPoint-Präsentation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Christian.Jung</cp:lastModifiedBy>
  <cp:revision>47</cp:revision>
  <dcterms:created xsi:type="dcterms:W3CDTF">2008-10-17T07:41:35Z</dcterms:created>
  <dcterms:modified xsi:type="dcterms:W3CDTF">2019-04-16T06:54:41Z</dcterms:modified>
</cp:coreProperties>
</file>