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670" y="23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1EAF9-B4B1-4144-948A-CC26C585F40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25772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FA8C7-EE1A-483F-93D2-9E360CBEE6E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35210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FE337-3882-48E8-A220-9AF0B261E05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1895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04416-83FC-4040-B4D2-7BDD00C4BC3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2982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477BD6-C400-40A5-8B56-0DF098CE1ED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6911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664FD8-9A75-4C46-A189-F1F4B64C053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8685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25D4D-9BE7-41D2-AC87-1DCEB80DAB2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2486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EE8FF-7064-46AD-B9FC-0AD6448B690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3474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E6609-6C44-49CD-B83A-CBB1A45A8F4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3287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73661-8657-46CB-ABA8-9883E1982C0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1421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9A671-35EC-4620-9DF4-C2B1DCB24F6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736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152AFF-A7C4-465F-B083-24F99C31A043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0350" y="539750"/>
            <a:ext cx="6597650" cy="1081088"/>
          </a:xfrm>
        </p:spPr>
        <p:txBody>
          <a:bodyPr/>
          <a:lstStyle/>
          <a:p>
            <a:pPr algn="l"/>
            <a:r>
              <a:rPr lang="de-DE" altLang="de-DE" sz="1200" b="1"/>
              <a:t>Namen:</a:t>
            </a:r>
            <a:r>
              <a:rPr lang="de-DE" altLang="de-DE" sz="1000"/>
              <a:t> ……………………………</a:t>
            </a:r>
            <a:r>
              <a:rPr lang="de-DE" altLang="de-DE" sz="1000">
                <a:solidFill>
                  <a:schemeClr val="bg1"/>
                </a:solidFill>
              </a:rPr>
              <a:t>………</a:t>
            </a:r>
            <a:r>
              <a:rPr lang="de-DE" altLang="de-DE" sz="1000"/>
              <a:t>……………………………………</a:t>
            </a:r>
            <a:r>
              <a:rPr lang="de-DE" altLang="de-DE" sz="1000">
                <a:solidFill>
                  <a:schemeClr val="bg1"/>
                </a:solidFill>
              </a:rPr>
              <a:t>…</a:t>
            </a:r>
            <a:r>
              <a:rPr lang="de-DE" altLang="de-DE" sz="1000"/>
              <a:t>………….....................................…</a:t>
            </a:r>
            <a:br>
              <a:rPr lang="de-DE" altLang="de-DE" sz="1000"/>
            </a:br>
            <a:r>
              <a:rPr lang="de-DE" altLang="de-DE" sz="1000"/>
              <a:t/>
            </a:r>
            <a:br>
              <a:rPr lang="de-DE" altLang="de-DE" sz="1000"/>
            </a:br>
            <a:r>
              <a:rPr lang="de-DE" altLang="de-DE" sz="1000"/>
              <a:t/>
            </a:r>
            <a:br>
              <a:rPr lang="de-DE" altLang="de-DE" sz="1000"/>
            </a:br>
            <a:r>
              <a:rPr lang="de-DE" altLang="de-DE" sz="1000"/>
              <a:t>………………………………………………</a:t>
            </a:r>
            <a:r>
              <a:rPr lang="de-DE" altLang="de-DE" sz="1000">
                <a:solidFill>
                  <a:schemeClr val="bg1"/>
                </a:solidFill>
              </a:rPr>
              <a:t>……</a:t>
            </a:r>
            <a:r>
              <a:rPr lang="de-DE" altLang="de-DE" sz="1000"/>
              <a:t>………………………………………</a:t>
            </a:r>
            <a:r>
              <a:rPr lang="de-DE" altLang="de-DE" sz="1000">
                <a:solidFill>
                  <a:schemeClr val="bg1"/>
                </a:solidFill>
              </a:rPr>
              <a:t>…</a:t>
            </a:r>
            <a:r>
              <a:rPr lang="de-DE" altLang="de-DE" sz="1000"/>
              <a:t>……………………………..……</a:t>
            </a:r>
            <a:br>
              <a:rPr lang="de-DE" altLang="de-DE" sz="1000"/>
            </a:br>
            <a:r>
              <a:rPr lang="de-DE" altLang="de-DE" sz="1000"/>
              <a:t/>
            </a:r>
            <a:br>
              <a:rPr lang="de-DE" altLang="de-DE" sz="1000"/>
            </a:br>
            <a:r>
              <a:rPr lang="de-DE" altLang="de-DE" sz="1200" b="1"/>
              <a:t>Tisch:</a:t>
            </a:r>
            <a:r>
              <a:rPr lang="de-DE" altLang="de-DE" sz="1000"/>
              <a:t> …………………   </a:t>
            </a:r>
            <a:r>
              <a:rPr lang="de-DE" altLang="de-DE" sz="1200" b="1"/>
              <a:t>Tischpate /-in:</a:t>
            </a:r>
            <a:r>
              <a:rPr lang="de-DE" altLang="de-DE" sz="1000"/>
              <a:t> …………………………………………………………………</a:t>
            </a:r>
            <a:br>
              <a:rPr lang="de-DE" altLang="de-DE" sz="1000"/>
            </a:br>
            <a:r>
              <a:rPr lang="de-DE" altLang="de-DE" sz="1000"/>
              <a:t/>
            </a:r>
            <a:br>
              <a:rPr lang="de-DE" altLang="de-DE" sz="1000"/>
            </a:br>
            <a:r>
              <a:rPr lang="de-DE" altLang="de-DE" sz="1000"/>
              <a:t/>
            </a:r>
            <a:br>
              <a:rPr lang="de-DE" altLang="de-DE" sz="1000"/>
            </a:br>
            <a:endParaRPr lang="de-DE" altLang="de-DE" sz="1000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0" y="1476375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724400" y="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Arbeitsblatt Luft 1a -   29.12.2013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Rückseite: Einfache Luftversuche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765175" y="5003800"/>
            <a:ext cx="36528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200"/>
              <a:t>Haken geöffnet                          Haken geschlossen</a:t>
            </a:r>
          </a:p>
        </p:txBody>
      </p:sp>
      <p:grpSp>
        <p:nvGrpSpPr>
          <p:cNvPr id="2087" name="Group 39"/>
          <p:cNvGrpSpPr>
            <a:grpSpLocks/>
          </p:cNvGrpSpPr>
          <p:nvPr/>
        </p:nvGrpSpPr>
        <p:grpSpPr bwMode="auto">
          <a:xfrm>
            <a:off x="1289050" y="6513513"/>
            <a:ext cx="50800" cy="49212"/>
            <a:chOff x="1616" y="2426"/>
            <a:chExt cx="90" cy="91"/>
          </a:xfrm>
        </p:grpSpPr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>
              <a:off x="1616" y="2472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1661" y="24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112" name="Text Box 64"/>
          <p:cNvSpPr txBox="1">
            <a:spLocks noChangeArrowheads="1"/>
          </p:cNvSpPr>
          <p:nvPr/>
        </p:nvSpPr>
        <p:spPr bwMode="auto">
          <a:xfrm>
            <a:off x="0" y="6516688"/>
            <a:ext cx="6453188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/>
              <a:t>      Wenn die Anzahl der Luftteilchen gleich bleibt, aber der Raum größer wird, entsteht </a:t>
            </a:r>
          </a:p>
          <a:p>
            <a:endParaRPr lang="de-DE" altLang="de-DE" sz="1400"/>
          </a:p>
          <a:p>
            <a:pPr algn="r"/>
            <a:r>
              <a:rPr lang="de-DE" altLang="de-DE" sz="1200"/>
              <a:t>      ………………………………………..</a:t>
            </a:r>
          </a:p>
        </p:txBody>
      </p:sp>
      <p:sp>
        <p:nvSpPr>
          <p:cNvPr id="2132" name="Line 84"/>
          <p:cNvSpPr>
            <a:spLocks noChangeShapeType="1"/>
          </p:cNvSpPr>
          <p:nvPr/>
        </p:nvSpPr>
        <p:spPr bwMode="auto">
          <a:xfrm>
            <a:off x="0" y="3276600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39" name="Text Box 91"/>
          <p:cNvSpPr txBox="1">
            <a:spLocks noChangeArrowheads="1"/>
          </p:cNvSpPr>
          <p:nvPr/>
        </p:nvSpPr>
        <p:spPr bwMode="auto">
          <a:xfrm>
            <a:off x="1268413" y="5795963"/>
            <a:ext cx="1841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 sz="1200"/>
          </a:p>
        </p:txBody>
      </p:sp>
      <p:grpSp>
        <p:nvGrpSpPr>
          <p:cNvPr id="2145" name="Group 97"/>
          <p:cNvGrpSpPr>
            <a:grpSpLocks/>
          </p:cNvGrpSpPr>
          <p:nvPr/>
        </p:nvGrpSpPr>
        <p:grpSpPr bwMode="auto">
          <a:xfrm>
            <a:off x="2276475" y="7308850"/>
            <a:ext cx="3908425" cy="1462088"/>
            <a:chOff x="1422" y="4798"/>
            <a:chExt cx="2462" cy="921"/>
          </a:xfrm>
        </p:grpSpPr>
        <p:sp>
          <p:nvSpPr>
            <p:cNvPr id="2142" name="Text Box 94"/>
            <p:cNvSpPr txBox="1">
              <a:spLocks noChangeArrowheads="1"/>
            </p:cNvSpPr>
            <p:nvPr/>
          </p:nvSpPr>
          <p:spPr bwMode="auto">
            <a:xfrm>
              <a:off x="1422" y="4798"/>
              <a:ext cx="2462" cy="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1200"/>
                <a:t>Auf welche Zeitungsseite drückt der Umgebungsdruck?</a:t>
              </a:r>
            </a:p>
            <a:p>
              <a:r>
                <a:rPr lang="de-DE" altLang="de-DE" sz="1200"/>
                <a:t>Auf die oben liegende Seite </a:t>
              </a:r>
              <a:r>
                <a:rPr lang="de-DE" altLang="de-DE"/>
                <a:t>     </a:t>
              </a:r>
              <a:r>
                <a:rPr lang="de-DE" altLang="de-DE" sz="1200"/>
                <a:t>oder</a:t>
              </a:r>
              <a:r>
                <a:rPr lang="de-DE" altLang="de-DE"/>
                <a:t> </a:t>
              </a:r>
            </a:p>
            <a:p>
              <a:r>
                <a:rPr lang="de-DE" altLang="de-DE" sz="1200"/>
                <a:t>auf die Seite, die auf dem Tisch liegt</a:t>
              </a:r>
            </a:p>
            <a:p>
              <a:endParaRPr lang="de-DE" altLang="de-DE" sz="1200"/>
            </a:p>
            <a:p>
              <a:r>
                <a:rPr lang="de-DE" altLang="de-DE" sz="1200"/>
                <a:t>Zeichne ein, in welche Richtung der Umgebungsdruck </a:t>
              </a:r>
            </a:p>
            <a:p>
              <a:r>
                <a:rPr lang="de-DE" altLang="de-DE" sz="1200"/>
                <a:t>auf die Zeitung drückt.</a:t>
              </a:r>
            </a:p>
            <a:p>
              <a:endParaRPr lang="de-DE" altLang="de-DE" sz="1200"/>
            </a:p>
          </p:txBody>
        </p:sp>
        <p:sp>
          <p:nvSpPr>
            <p:cNvPr id="2143" name="Rectangle 95"/>
            <p:cNvSpPr>
              <a:spLocks noChangeArrowheads="1"/>
            </p:cNvSpPr>
            <p:nvPr/>
          </p:nvSpPr>
          <p:spPr bwMode="auto">
            <a:xfrm>
              <a:off x="2687" y="4967"/>
              <a:ext cx="136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144" name="Rectangle 96"/>
            <p:cNvSpPr>
              <a:spLocks noChangeArrowheads="1"/>
            </p:cNvSpPr>
            <p:nvPr/>
          </p:nvSpPr>
          <p:spPr bwMode="auto">
            <a:xfrm>
              <a:off x="3067" y="5103"/>
              <a:ext cx="136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2147" name="Line 99"/>
          <p:cNvSpPr>
            <a:spLocks noChangeShapeType="1"/>
          </p:cNvSpPr>
          <p:nvPr/>
        </p:nvSpPr>
        <p:spPr bwMode="auto">
          <a:xfrm>
            <a:off x="0" y="5003800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48" name="Line 100"/>
          <p:cNvSpPr>
            <a:spLocks noChangeShapeType="1"/>
          </p:cNvSpPr>
          <p:nvPr/>
        </p:nvSpPr>
        <p:spPr bwMode="auto">
          <a:xfrm>
            <a:off x="0" y="7164388"/>
            <a:ext cx="67421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140" name="Text Box 92"/>
          <p:cNvSpPr txBox="1">
            <a:spLocks noChangeArrowheads="1"/>
          </p:cNvSpPr>
          <p:nvPr/>
        </p:nvSpPr>
        <p:spPr bwMode="auto">
          <a:xfrm>
            <a:off x="981075" y="1547813"/>
            <a:ext cx="5876925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 b="1"/>
              <a:t>Was passiert,</a:t>
            </a:r>
            <a:r>
              <a:rPr lang="de-DE" altLang="de-DE" b="1"/>
              <a:t> </a:t>
            </a:r>
            <a:r>
              <a:rPr lang="de-DE" altLang="de-DE" sz="1200" b="1"/>
              <a:t>wenn du den Luftballon aufbläst?</a:t>
            </a:r>
          </a:p>
          <a:p>
            <a:pPr>
              <a:spcBef>
                <a:spcPct val="40000"/>
              </a:spcBef>
            </a:pPr>
            <a:r>
              <a:rPr lang="de-DE" altLang="de-DE" sz="1200"/>
              <a:t>Der Raum für die Luftteilchen in der Flasche wird   …………………………………….</a:t>
            </a:r>
          </a:p>
          <a:p>
            <a:pPr>
              <a:spcBef>
                <a:spcPct val="40000"/>
              </a:spcBef>
            </a:pPr>
            <a:r>
              <a:rPr lang="de-DE" altLang="de-DE" sz="1200"/>
              <a:t>Es entsteht Luftüberdruck                         Luftunterdruck</a:t>
            </a:r>
            <a:endParaRPr lang="de-DE" altLang="de-DE" sz="800"/>
          </a:p>
          <a:p>
            <a:pPr>
              <a:spcBef>
                <a:spcPct val="60000"/>
              </a:spcBef>
            </a:pPr>
            <a:r>
              <a:rPr lang="de-DE" altLang="de-DE" sz="1200"/>
              <a:t>Was passiert, wenn du den Gummiring nach oben schiebst und damit das kleine Loch in der Flasche öffnest?</a:t>
            </a:r>
          </a:p>
          <a:p>
            <a:r>
              <a:rPr lang="de-DE" altLang="de-DE" sz="1200"/>
              <a:t>Luft strömt in die Flasche  </a:t>
            </a:r>
            <a:r>
              <a:rPr lang="de-DE" altLang="de-DE"/>
              <a:t> </a:t>
            </a:r>
            <a:r>
              <a:rPr lang="de-DE" altLang="de-DE" sz="1200"/>
              <a:t>           die Flaschenluft strömt aus der Flasche</a:t>
            </a:r>
            <a:r>
              <a:rPr lang="de-DE" altLang="de-DE"/>
              <a:t> </a:t>
            </a:r>
          </a:p>
        </p:txBody>
      </p:sp>
      <p:sp>
        <p:nvSpPr>
          <p:cNvPr id="2175" name="Rectangle 127"/>
          <p:cNvSpPr>
            <a:spLocks noChangeArrowheads="1"/>
          </p:cNvSpPr>
          <p:nvPr/>
        </p:nvSpPr>
        <p:spPr bwMode="auto">
          <a:xfrm>
            <a:off x="2924175" y="2124075"/>
            <a:ext cx="360363" cy="250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   </a:t>
            </a:r>
          </a:p>
        </p:txBody>
      </p:sp>
      <p:sp>
        <p:nvSpPr>
          <p:cNvPr id="2176" name="Rectangle 128"/>
          <p:cNvSpPr>
            <a:spLocks noChangeArrowheads="1"/>
          </p:cNvSpPr>
          <p:nvPr/>
        </p:nvSpPr>
        <p:spPr bwMode="auto">
          <a:xfrm>
            <a:off x="4941888" y="2195513"/>
            <a:ext cx="287337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836613" y="6227763"/>
            <a:ext cx="55641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/>
              <a:t>Raum 1                                        Raum 2</a:t>
            </a:r>
          </a:p>
        </p:txBody>
      </p:sp>
      <p:sp>
        <p:nvSpPr>
          <p:cNvPr id="2131" name="Text Box 83"/>
          <p:cNvSpPr txBox="1">
            <a:spLocks noChangeArrowheads="1"/>
          </p:cNvSpPr>
          <p:nvPr/>
        </p:nvSpPr>
        <p:spPr bwMode="auto">
          <a:xfrm>
            <a:off x="4221163" y="5364163"/>
            <a:ext cx="2636837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 b="1"/>
              <a:t>Welcher Raum ist größer?</a:t>
            </a:r>
          </a:p>
          <a:p>
            <a:r>
              <a:rPr lang="de-DE" altLang="de-DE" sz="1200"/>
              <a:t>Raum 1 des geöffneten Hakens</a:t>
            </a:r>
          </a:p>
          <a:p>
            <a:r>
              <a:rPr lang="de-DE" altLang="de-DE" sz="1200"/>
              <a:t>Raum 2 des geschlossenen Hakens</a:t>
            </a:r>
          </a:p>
        </p:txBody>
      </p:sp>
      <p:sp>
        <p:nvSpPr>
          <p:cNvPr id="2189" name="Text Box 141"/>
          <p:cNvSpPr txBox="1">
            <a:spLocks noChangeArrowheads="1"/>
          </p:cNvSpPr>
          <p:nvPr/>
        </p:nvSpPr>
        <p:spPr bwMode="auto">
          <a:xfrm>
            <a:off x="5229225" y="8929688"/>
            <a:ext cx="166211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800"/>
              <a:t>Rückseite: Versuchsanregungen</a:t>
            </a:r>
          </a:p>
        </p:txBody>
      </p:sp>
      <p:pic>
        <p:nvPicPr>
          <p:cNvPr id="2190" name="Picture 142" descr="L9-Starke Zeit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7380288"/>
            <a:ext cx="1800225" cy="134461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02" name="Group 154"/>
          <p:cNvGrpSpPr>
            <a:grpSpLocks/>
          </p:cNvGrpSpPr>
          <p:nvPr/>
        </p:nvGrpSpPr>
        <p:grpSpPr bwMode="auto">
          <a:xfrm>
            <a:off x="188913" y="5219700"/>
            <a:ext cx="4078287" cy="1077913"/>
            <a:chOff x="119" y="3288"/>
            <a:chExt cx="2569" cy="679"/>
          </a:xfrm>
        </p:grpSpPr>
        <p:grpSp>
          <p:nvGrpSpPr>
            <p:cNvPr id="2188" name="Group 140"/>
            <p:cNvGrpSpPr>
              <a:grpSpLocks/>
            </p:cNvGrpSpPr>
            <p:nvPr/>
          </p:nvGrpSpPr>
          <p:grpSpPr bwMode="auto">
            <a:xfrm>
              <a:off x="119" y="3288"/>
              <a:ext cx="2569" cy="679"/>
              <a:chOff x="119" y="3425"/>
              <a:chExt cx="2569" cy="679"/>
            </a:xfrm>
          </p:grpSpPr>
          <p:grpSp>
            <p:nvGrpSpPr>
              <p:cNvPr id="2187" name="Group 139"/>
              <p:cNvGrpSpPr>
                <a:grpSpLocks/>
              </p:cNvGrpSpPr>
              <p:nvPr/>
            </p:nvGrpSpPr>
            <p:grpSpPr bwMode="auto">
              <a:xfrm>
                <a:off x="1480" y="3425"/>
                <a:ext cx="1149" cy="651"/>
                <a:chOff x="1480" y="3425"/>
                <a:chExt cx="1149" cy="651"/>
              </a:xfrm>
            </p:grpSpPr>
            <p:pic>
              <p:nvPicPr>
                <p:cNvPr id="2169" name="Picture 121" descr="Haken zu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0" y="3425"/>
                  <a:ext cx="1149" cy="6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181" name="Group 133"/>
                <p:cNvGrpSpPr>
                  <a:grpSpLocks/>
                </p:cNvGrpSpPr>
                <p:nvPr/>
              </p:nvGrpSpPr>
              <p:grpSpPr bwMode="auto">
                <a:xfrm>
                  <a:off x="2001" y="3833"/>
                  <a:ext cx="410" cy="136"/>
                  <a:chOff x="2001" y="3833"/>
                  <a:chExt cx="410" cy="136"/>
                </a:xfrm>
              </p:grpSpPr>
              <p:grpSp>
                <p:nvGrpSpPr>
                  <p:cNvPr id="2092" name="Group 44"/>
                  <p:cNvGrpSpPr>
                    <a:grpSpLocks/>
                  </p:cNvGrpSpPr>
                  <p:nvPr/>
                </p:nvGrpSpPr>
                <p:grpSpPr bwMode="auto">
                  <a:xfrm>
                    <a:off x="2171" y="3928"/>
                    <a:ext cx="32" cy="31"/>
                    <a:chOff x="1616" y="2426"/>
                    <a:chExt cx="90" cy="91"/>
                  </a:xfrm>
                </p:grpSpPr>
                <p:sp>
                  <p:nvSpPr>
                    <p:cNvPr id="2093" name="Line 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6" y="2472"/>
                      <a:ext cx="9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2094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61" y="2426"/>
                      <a:ext cx="0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2095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2001" y="3923"/>
                    <a:ext cx="32" cy="31"/>
                    <a:chOff x="1616" y="2426"/>
                    <a:chExt cx="90" cy="91"/>
                  </a:xfrm>
                </p:grpSpPr>
                <p:sp>
                  <p:nvSpPr>
                    <p:cNvPr id="2096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6" y="2472"/>
                      <a:ext cx="9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2097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61" y="2426"/>
                      <a:ext cx="0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2098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379" y="3938"/>
                    <a:ext cx="32" cy="31"/>
                    <a:chOff x="1616" y="2426"/>
                    <a:chExt cx="90" cy="91"/>
                  </a:xfrm>
                </p:grpSpPr>
                <p:sp>
                  <p:nvSpPr>
                    <p:cNvPr id="2099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6" y="2472"/>
                      <a:ext cx="9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2100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61" y="2426"/>
                      <a:ext cx="0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2101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2093" y="3875"/>
                    <a:ext cx="31" cy="31"/>
                    <a:chOff x="1616" y="2426"/>
                    <a:chExt cx="90" cy="91"/>
                  </a:xfrm>
                </p:grpSpPr>
                <p:sp>
                  <p:nvSpPr>
                    <p:cNvPr id="2102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6" y="2472"/>
                      <a:ext cx="9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2103" name="Line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61" y="2426"/>
                      <a:ext cx="0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2104" name="Group 56"/>
                  <p:cNvGrpSpPr>
                    <a:grpSpLocks/>
                  </p:cNvGrpSpPr>
                  <p:nvPr/>
                </p:nvGrpSpPr>
                <p:grpSpPr bwMode="auto">
                  <a:xfrm>
                    <a:off x="2235" y="3833"/>
                    <a:ext cx="32" cy="31"/>
                    <a:chOff x="1616" y="2426"/>
                    <a:chExt cx="90" cy="91"/>
                  </a:xfrm>
                </p:grpSpPr>
                <p:sp>
                  <p:nvSpPr>
                    <p:cNvPr id="2105" name="Line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6" y="2472"/>
                      <a:ext cx="9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2106" name="Line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61" y="2426"/>
                      <a:ext cx="0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2107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2267" y="3928"/>
                    <a:ext cx="32" cy="31"/>
                    <a:chOff x="1616" y="2426"/>
                    <a:chExt cx="90" cy="91"/>
                  </a:xfrm>
                </p:grpSpPr>
                <p:sp>
                  <p:nvSpPr>
                    <p:cNvPr id="2108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6" y="2472"/>
                      <a:ext cx="9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2109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61" y="2426"/>
                      <a:ext cx="0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</p:grpSp>
          </p:grpSp>
          <p:pic>
            <p:nvPicPr>
              <p:cNvPr id="2168" name="Picture 120" descr="Haken au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9" y="3470"/>
                <a:ext cx="1274" cy="5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63" name="Line 15"/>
              <p:cNvSpPr>
                <a:spLocks noChangeShapeType="1"/>
              </p:cNvSpPr>
              <p:nvPr/>
            </p:nvSpPr>
            <p:spPr bwMode="auto">
              <a:xfrm flipV="1">
                <a:off x="218" y="3860"/>
                <a:ext cx="2469" cy="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78" name="Line 130"/>
              <p:cNvSpPr>
                <a:spLocks noChangeShapeType="1"/>
              </p:cNvSpPr>
              <p:nvPr/>
            </p:nvSpPr>
            <p:spPr bwMode="auto">
              <a:xfrm>
                <a:off x="663" y="3923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79" name="Line 131"/>
              <p:cNvSpPr>
                <a:spLocks noChangeShapeType="1"/>
              </p:cNvSpPr>
              <p:nvPr/>
            </p:nvSpPr>
            <p:spPr bwMode="auto">
              <a:xfrm>
                <a:off x="2157" y="3916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56" name="Line 8"/>
              <p:cNvSpPr>
                <a:spLocks noChangeShapeType="1"/>
              </p:cNvSpPr>
              <p:nvPr/>
            </p:nvSpPr>
            <p:spPr bwMode="auto">
              <a:xfrm flipV="1">
                <a:off x="164" y="3981"/>
                <a:ext cx="2524" cy="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2185" name="Group 137"/>
              <p:cNvGrpSpPr>
                <a:grpSpLocks/>
              </p:cNvGrpSpPr>
              <p:nvPr/>
            </p:nvGrpSpPr>
            <p:grpSpPr bwMode="auto">
              <a:xfrm>
                <a:off x="436" y="3878"/>
                <a:ext cx="422" cy="93"/>
                <a:chOff x="436" y="3878"/>
                <a:chExt cx="422" cy="93"/>
              </a:xfrm>
            </p:grpSpPr>
            <p:grpSp>
              <p:nvGrpSpPr>
                <p:cNvPr id="2074" name="Group 26"/>
                <p:cNvGrpSpPr>
                  <a:grpSpLocks/>
                </p:cNvGrpSpPr>
                <p:nvPr/>
              </p:nvGrpSpPr>
              <p:grpSpPr bwMode="auto">
                <a:xfrm>
                  <a:off x="562" y="3927"/>
                  <a:ext cx="32" cy="31"/>
                  <a:chOff x="1616" y="2426"/>
                  <a:chExt cx="90" cy="91"/>
                </a:xfrm>
              </p:grpSpPr>
              <p:sp>
                <p:nvSpPr>
                  <p:cNvPr id="2071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616" y="2472"/>
                    <a:ext cx="9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072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661" y="2426"/>
                    <a:ext cx="0" cy="9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2075" name="Group 27"/>
                <p:cNvGrpSpPr>
                  <a:grpSpLocks/>
                </p:cNvGrpSpPr>
                <p:nvPr/>
              </p:nvGrpSpPr>
              <p:grpSpPr bwMode="auto">
                <a:xfrm>
                  <a:off x="436" y="3940"/>
                  <a:ext cx="32" cy="31"/>
                  <a:chOff x="1616" y="2426"/>
                  <a:chExt cx="90" cy="91"/>
                </a:xfrm>
              </p:grpSpPr>
              <p:sp>
                <p:nvSpPr>
                  <p:cNvPr id="2076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1616" y="2472"/>
                    <a:ext cx="9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077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1661" y="2426"/>
                    <a:ext cx="0" cy="9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2078" name="Group 30"/>
                <p:cNvGrpSpPr>
                  <a:grpSpLocks/>
                </p:cNvGrpSpPr>
                <p:nvPr/>
              </p:nvGrpSpPr>
              <p:grpSpPr bwMode="auto">
                <a:xfrm>
                  <a:off x="826" y="3936"/>
                  <a:ext cx="32" cy="31"/>
                  <a:chOff x="1616" y="2426"/>
                  <a:chExt cx="90" cy="91"/>
                </a:xfrm>
              </p:grpSpPr>
              <p:sp>
                <p:nvSpPr>
                  <p:cNvPr id="2079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1616" y="2472"/>
                    <a:ext cx="9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080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661" y="2426"/>
                    <a:ext cx="0" cy="9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2081" name="Group 33"/>
                <p:cNvGrpSpPr>
                  <a:grpSpLocks/>
                </p:cNvGrpSpPr>
                <p:nvPr/>
              </p:nvGrpSpPr>
              <p:grpSpPr bwMode="auto">
                <a:xfrm>
                  <a:off x="596" y="3878"/>
                  <a:ext cx="31" cy="31"/>
                  <a:chOff x="1616" y="2426"/>
                  <a:chExt cx="90" cy="91"/>
                </a:xfrm>
              </p:grpSpPr>
              <p:sp>
                <p:nvSpPr>
                  <p:cNvPr id="2082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1616" y="2472"/>
                    <a:ext cx="9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083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661" y="2426"/>
                    <a:ext cx="0" cy="9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2084" name="Group 36"/>
                <p:cNvGrpSpPr>
                  <a:grpSpLocks/>
                </p:cNvGrpSpPr>
                <p:nvPr/>
              </p:nvGrpSpPr>
              <p:grpSpPr bwMode="auto">
                <a:xfrm>
                  <a:off x="724" y="3889"/>
                  <a:ext cx="31" cy="31"/>
                  <a:chOff x="1616" y="2426"/>
                  <a:chExt cx="90" cy="91"/>
                </a:xfrm>
              </p:grpSpPr>
              <p:sp>
                <p:nvSpPr>
                  <p:cNvPr id="2085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1616" y="2472"/>
                    <a:ext cx="9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086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661" y="2426"/>
                    <a:ext cx="0" cy="9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2182" name="Group 134"/>
                <p:cNvGrpSpPr>
                  <a:grpSpLocks/>
                </p:cNvGrpSpPr>
                <p:nvPr/>
              </p:nvGrpSpPr>
              <p:grpSpPr bwMode="auto">
                <a:xfrm>
                  <a:off x="754" y="3923"/>
                  <a:ext cx="32" cy="31"/>
                  <a:chOff x="1616" y="2426"/>
                  <a:chExt cx="90" cy="91"/>
                </a:xfrm>
              </p:grpSpPr>
              <p:sp>
                <p:nvSpPr>
                  <p:cNvPr id="2183" name="Line 135"/>
                  <p:cNvSpPr>
                    <a:spLocks noChangeShapeType="1"/>
                  </p:cNvSpPr>
                  <p:nvPr/>
                </p:nvSpPr>
                <p:spPr bwMode="auto">
                  <a:xfrm>
                    <a:off x="1616" y="2472"/>
                    <a:ext cx="9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184" name="Line 136"/>
                  <p:cNvSpPr>
                    <a:spLocks noChangeShapeType="1"/>
                  </p:cNvSpPr>
                  <p:nvPr/>
                </p:nvSpPr>
                <p:spPr bwMode="auto">
                  <a:xfrm>
                    <a:off x="1661" y="2426"/>
                    <a:ext cx="0" cy="9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</p:grpSp>
        <p:sp>
          <p:nvSpPr>
            <p:cNvPr id="2191" name="Line 143"/>
            <p:cNvSpPr>
              <a:spLocks noChangeShapeType="1"/>
            </p:cNvSpPr>
            <p:nvPr/>
          </p:nvSpPr>
          <p:spPr bwMode="auto">
            <a:xfrm>
              <a:off x="320" y="3538"/>
              <a:ext cx="2136" cy="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92" name="Line 144"/>
            <p:cNvSpPr>
              <a:spLocks noChangeShapeType="1"/>
            </p:cNvSpPr>
            <p:nvPr/>
          </p:nvSpPr>
          <p:spPr bwMode="auto">
            <a:xfrm>
              <a:off x="2099" y="348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96" name="Line 148"/>
            <p:cNvSpPr>
              <a:spLocks noChangeShapeType="1"/>
            </p:cNvSpPr>
            <p:nvPr/>
          </p:nvSpPr>
          <p:spPr bwMode="auto">
            <a:xfrm flipV="1">
              <a:off x="214" y="3722"/>
              <a:ext cx="245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97" name="Line 149"/>
            <p:cNvSpPr>
              <a:spLocks noChangeShapeType="1"/>
            </p:cNvSpPr>
            <p:nvPr/>
          </p:nvSpPr>
          <p:spPr bwMode="auto">
            <a:xfrm>
              <a:off x="2179" y="3649"/>
              <a:ext cx="4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98" name="Line 150"/>
            <p:cNvSpPr>
              <a:spLocks noChangeShapeType="1"/>
            </p:cNvSpPr>
            <p:nvPr/>
          </p:nvSpPr>
          <p:spPr bwMode="auto">
            <a:xfrm>
              <a:off x="2542" y="3513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200" name="Line 152"/>
            <p:cNvSpPr>
              <a:spLocks noChangeShapeType="1"/>
            </p:cNvSpPr>
            <p:nvPr/>
          </p:nvSpPr>
          <p:spPr bwMode="auto">
            <a:xfrm>
              <a:off x="2542" y="3740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pic>
        <p:nvPicPr>
          <p:cNvPr id="2203" name="Picture 155" descr="L3-Gehemmter Ball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1547813"/>
            <a:ext cx="681038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4" name="Line 156"/>
          <p:cNvSpPr>
            <a:spLocks noChangeShapeType="1"/>
          </p:cNvSpPr>
          <p:nvPr/>
        </p:nvSpPr>
        <p:spPr bwMode="auto">
          <a:xfrm>
            <a:off x="404813" y="2771775"/>
            <a:ext cx="358775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205" name="Rectangle 157"/>
          <p:cNvSpPr>
            <a:spLocks noChangeArrowheads="1"/>
          </p:cNvSpPr>
          <p:nvPr/>
        </p:nvSpPr>
        <p:spPr bwMode="auto">
          <a:xfrm>
            <a:off x="2852738" y="2916238"/>
            <a:ext cx="287337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206" name="Rectangle 158"/>
          <p:cNvSpPr>
            <a:spLocks noChangeArrowheads="1"/>
          </p:cNvSpPr>
          <p:nvPr/>
        </p:nvSpPr>
        <p:spPr bwMode="auto">
          <a:xfrm>
            <a:off x="6381750" y="2916238"/>
            <a:ext cx="287338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2208" name="Picture 160" descr="L3-Gehemmter Ball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1547813"/>
            <a:ext cx="681038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9" name="Line 161"/>
          <p:cNvSpPr>
            <a:spLocks noChangeShapeType="1"/>
          </p:cNvSpPr>
          <p:nvPr/>
        </p:nvSpPr>
        <p:spPr bwMode="auto">
          <a:xfrm flipV="1">
            <a:off x="385763" y="2771775"/>
            <a:ext cx="3937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2210" name="Picture 162" descr="Pinkelflasch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3419475"/>
            <a:ext cx="687388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16" name="Group 168"/>
          <p:cNvGrpSpPr>
            <a:grpSpLocks/>
          </p:cNvGrpSpPr>
          <p:nvPr/>
        </p:nvGrpSpPr>
        <p:grpSpPr bwMode="auto">
          <a:xfrm>
            <a:off x="549275" y="3492500"/>
            <a:ext cx="6308725" cy="1406525"/>
            <a:chOff x="346" y="2200"/>
            <a:chExt cx="3974" cy="886"/>
          </a:xfrm>
        </p:grpSpPr>
        <p:grpSp>
          <p:nvGrpSpPr>
            <p:cNvPr id="2215" name="Group 167"/>
            <p:cNvGrpSpPr>
              <a:grpSpLocks/>
            </p:cNvGrpSpPr>
            <p:nvPr/>
          </p:nvGrpSpPr>
          <p:grpSpPr bwMode="auto">
            <a:xfrm>
              <a:off x="385" y="2200"/>
              <a:ext cx="3935" cy="886"/>
              <a:chOff x="385" y="2200"/>
              <a:chExt cx="3935" cy="886"/>
            </a:xfrm>
          </p:grpSpPr>
          <p:sp>
            <p:nvSpPr>
              <p:cNvPr id="2126" name="Text Box 78"/>
              <p:cNvSpPr txBox="1">
                <a:spLocks noChangeArrowheads="1"/>
              </p:cNvSpPr>
              <p:nvPr/>
            </p:nvSpPr>
            <p:spPr bwMode="auto">
              <a:xfrm>
                <a:off x="799" y="2200"/>
                <a:ext cx="3521" cy="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de-DE" altLang="de-DE" sz="1200" b="1"/>
                  <a:t>Was passiert, wenn das Wasser heraus fließt?</a:t>
                </a:r>
                <a:r>
                  <a:rPr lang="de-DE" altLang="de-DE" sz="1200"/>
                  <a:t> </a:t>
                </a:r>
              </a:p>
              <a:p>
                <a:pPr>
                  <a:spcBef>
                    <a:spcPct val="40000"/>
                  </a:spcBef>
                </a:pPr>
                <a:r>
                  <a:rPr lang="de-DE" altLang="de-DE" sz="1200"/>
                  <a:t>Der Wasserspiegel ……………….. </a:t>
                </a:r>
              </a:p>
              <a:p>
                <a:pPr>
                  <a:spcBef>
                    <a:spcPct val="40000"/>
                  </a:spcBef>
                </a:pPr>
                <a:r>
                  <a:rPr lang="de-DE" altLang="de-DE" sz="1200"/>
                  <a:t>Streiche den falschen Pfeil durch.</a:t>
                </a:r>
              </a:p>
              <a:p>
                <a:pPr>
                  <a:spcBef>
                    <a:spcPct val="40000"/>
                  </a:spcBef>
                </a:pPr>
                <a:r>
                  <a:rPr lang="de-DE" altLang="de-DE" sz="1200"/>
                  <a:t>Der Raum für die Luftteilchen wird ……………………</a:t>
                </a:r>
              </a:p>
              <a:p>
                <a:endParaRPr lang="de-DE" altLang="de-DE" sz="1200"/>
              </a:p>
              <a:p>
                <a:r>
                  <a:rPr lang="de-DE" altLang="de-DE" sz="1200"/>
                  <a:t>Es entsteht Luft…………..druck</a:t>
                </a:r>
              </a:p>
            </p:txBody>
          </p:sp>
          <p:grpSp>
            <p:nvGrpSpPr>
              <p:cNvPr id="2213" name="Group 165"/>
              <p:cNvGrpSpPr>
                <a:grpSpLocks/>
              </p:cNvGrpSpPr>
              <p:nvPr/>
            </p:nvGrpSpPr>
            <p:grpSpPr bwMode="auto">
              <a:xfrm>
                <a:off x="385" y="2302"/>
                <a:ext cx="302" cy="545"/>
                <a:chOff x="391" y="2290"/>
                <a:chExt cx="302" cy="545"/>
              </a:xfrm>
            </p:grpSpPr>
            <p:sp>
              <p:nvSpPr>
                <p:cNvPr id="2123" name="Line 75"/>
                <p:cNvSpPr>
                  <a:spLocks noChangeShapeType="1"/>
                </p:cNvSpPr>
                <p:nvPr/>
              </p:nvSpPr>
              <p:spPr bwMode="auto">
                <a:xfrm>
                  <a:off x="391" y="2558"/>
                  <a:ext cx="301" cy="0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24" name="AutoShape 76"/>
                <p:cNvSpPr>
                  <a:spLocks noChangeArrowheads="1"/>
                </p:cNvSpPr>
                <p:nvPr/>
              </p:nvSpPr>
              <p:spPr bwMode="auto">
                <a:xfrm>
                  <a:off x="572" y="2562"/>
                  <a:ext cx="121" cy="273"/>
                </a:xfrm>
                <a:prstGeom prst="downArrow">
                  <a:avLst>
                    <a:gd name="adj1" fmla="val 50000"/>
                    <a:gd name="adj2" fmla="val 56405"/>
                  </a:avLst>
                </a:prstGeom>
                <a:solidFill>
                  <a:schemeClr val="bg1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2" name="AutoShape 104"/>
                <p:cNvSpPr>
                  <a:spLocks noChangeArrowheads="1"/>
                </p:cNvSpPr>
                <p:nvPr/>
              </p:nvSpPr>
              <p:spPr bwMode="auto">
                <a:xfrm>
                  <a:off x="572" y="2290"/>
                  <a:ext cx="117" cy="251"/>
                </a:xfrm>
                <a:prstGeom prst="upArrow">
                  <a:avLst>
                    <a:gd name="adj1" fmla="val 50000"/>
                    <a:gd name="adj2" fmla="val 53632"/>
                  </a:avLst>
                </a:prstGeom>
                <a:solidFill>
                  <a:srgbClr val="DDDDDD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sp>
          <p:nvSpPr>
            <p:cNvPr id="2214" name="Line 166"/>
            <p:cNvSpPr>
              <a:spLocks noChangeShapeType="1"/>
            </p:cNvSpPr>
            <p:nvPr/>
          </p:nvSpPr>
          <p:spPr bwMode="auto">
            <a:xfrm>
              <a:off x="346" y="2562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217" name="Text Box 169"/>
          <p:cNvSpPr txBox="1">
            <a:spLocks noChangeArrowheads="1"/>
          </p:cNvSpPr>
          <p:nvPr/>
        </p:nvSpPr>
        <p:spPr bwMode="auto">
          <a:xfrm>
            <a:off x="0" y="2497138"/>
            <a:ext cx="6810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800"/>
              <a:t>Gummiring</a:t>
            </a:r>
          </a:p>
        </p:txBody>
      </p:sp>
      <p:sp>
        <p:nvSpPr>
          <p:cNvPr id="2218" name="Line 170"/>
          <p:cNvSpPr>
            <a:spLocks noChangeShapeType="1"/>
          </p:cNvSpPr>
          <p:nvPr/>
        </p:nvSpPr>
        <p:spPr bwMode="auto">
          <a:xfrm>
            <a:off x="333375" y="2627313"/>
            <a:ext cx="142875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121400" y="5329238"/>
            <a:ext cx="655638" cy="2060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27063" y="184150"/>
            <a:ext cx="61531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/>
              <a:t>Einfache Luft-Versuche für Schule und zu Hause   </a:t>
            </a:r>
            <a:r>
              <a:rPr lang="de-DE" altLang="de-DE" sz="900"/>
              <a:t>Stand 25.7.2010</a:t>
            </a:r>
            <a:endParaRPr lang="de-DE" altLang="de-DE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439738" y="7429500"/>
            <a:ext cx="6338887" cy="1530350"/>
            <a:chOff x="277" y="5070"/>
            <a:chExt cx="3981" cy="1044"/>
          </a:xfrm>
        </p:grpSpPr>
        <p:sp>
          <p:nvSpPr>
            <p:cNvPr id="3077" name="Text Box 5"/>
            <p:cNvSpPr txBox="1">
              <a:spLocks noChangeArrowheads="1"/>
            </p:cNvSpPr>
            <p:nvPr/>
          </p:nvSpPr>
          <p:spPr bwMode="auto">
            <a:xfrm>
              <a:off x="1209" y="5115"/>
              <a:ext cx="3039" cy="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altLang="de-DE" sz="1200" b="1" u="sng" dirty="0"/>
                <a:t>Das Goethe‘sche Barometer – wie funktioniert es?</a:t>
              </a:r>
            </a:p>
            <a:p>
              <a:r>
                <a:rPr lang="de-DE" altLang="de-DE" sz="1000" dirty="0"/>
                <a:t>Die Luft in dem Glasgefäß befindet sich in einem abgeschlossenen Raum und steht nicht mit dem Umgebungsdruck in Verbindung. </a:t>
              </a:r>
            </a:p>
            <a:p>
              <a:r>
                <a:rPr lang="de-DE" altLang="de-DE" sz="1000" dirty="0"/>
                <a:t>Auf das Wasser in dem Röhrchen drückt der sich ändernde Umgebungsdruck.</a:t>
              </a:r>
            </a:p>
            <a:p>
              <a:r>
                <a:rPr lang="de-DE" altLang="de-DE" sz="1000" dirty="0"/>
                <a:t>Bei Hochdruck schiebt er das Wasser tiefer in den Glasbehälter.</a:t>
              </a:r>
            </a:p>
            <a:p>
              <a:r>
                <a:rPr lang="de-DE" altLang="de-DE" sz="1000" dirty="0"/>
                <a:t>Bei Tiefdruck steigt die Wassersäule in dem Röhrchen.</a:t>
              </a:r>
            </a:p>
            <a:p>
              <a:endParaRPr lang="de-DE" altLang="de-DE" sz="1000" dirty="0"/>
            </a:p>
            <a:p>
              <a:r>
                <a:rPr lang="de-DE" altLang="de-DE" sz="1000" dirty="0"/>
                <a:t>Hochdruck bedeutet in der Regel gutes Wetter und Sonne.</a:t>
              </a:r>
            </a:p>
            <a:p>
              <a:r>
                <a:rPr lang="de-DE" altLang="de-DE" sz="1000" dirty="0"/>
                <a:t>Tiefdruck bedeutet in der Regel Regen und schlechtes Wetter.</a:t>
              </a:r>
            </a:p>
          </p:txBody>
        </p:sp>
        <p:sp>
          <p:nvSpPr>
            <p:cNvPr id="3078" name="Rectangle 6"/>
            <p:cNvSpPr>
              <a:spLocks noChangeArrowheads="1"/>
            </p:cNvSpPr>
            <p:nvPr/>
          </p:nvSpPr>
          <p:spPr bwMode="auto">
            <a:xfrm>
              <a:off x="277" y="5070"/>
              <a:ext cx="3981" cy="10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3079" name="Group 7"/>
          <p:cNvGrpSpPr>
            <a:grpSpLocks/>
          </p:cNvGrpSpPr>
          <p:nvPr/>
        </p:nvGrpSpPr>
        <p:grpSpPr bwMode="auto">
          <a:xfrm>
            <a:off x="468313" y="595313"/>
            <a:ext cx="6356350" cy="2195512"/>
            <a:chOff x="295" y="406"/>
            <a:chExt cx="4004" cy="1498"/>
          </a:xfrm>
        </p:grpSpPr>
        <p:sp>
          <p:nvSpPr>
            <p:cNvPr id="3080" name="Text Box 8"/>
            <p:cNvSpPr txBox="1">
              <a:spLocks noChangeArrowheads="1"/>
            </p:cNvSpPr>
            <p:nvPr/>
          </p:nvSpPr>
          <p:spPr bwMode="auto">
            <a:xfrm>
              <a:off x="1195" y="407"/>
              <a:ext cx="2694" cy="1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Aft>
                  <a:spcPct val="30000"/>
                </a:spcAft>
              </a:pPr>
              <a:r>
                <a:rPr lang="de-DE" altLang="de-DE" sz="1200" b="1" u="sng"/>
                <a:t>Du willst einen Pustebrunnen bauen</a:t>
              </a:r>
              <a:r>
                <a:rPr lang="de-DE" altLang="de-DE" sz="1200" b="1"/>
                <a:t>.</a:t>
              </a:r>
            </a:p>
            <a:p>
              <a:r>
                <a:rPr lang="de-DE" altLang="de-DE" sz="1200" b="1"/>
                <a:t>Du brauchst:</a:t>
              </a:r>
            </a:p>
            <a:p>
              <a:r>
                <a:rPr lang="de-DE" altLang="de-DE" sz="1000"/>
                <a:t>Einen leeren Milch- oder Saftbehälter  -  einen Bohrer oder runden Dorn oder Kreuzschlitzdreher  -  zwei Strohhalme und eventuell Knete zum Abdichten   -    Wasser</a:t>
              </a:r>
            </a:p>
            <a:p>
              <a:pPr>
                <a:spcBef>
                  <a:spcPct val="30000"/>
                </a:spcBef>
              </a:pPr>
              <a:r>
                <a:rPr lang="de-DE" altLang="de-DE" sz="1200" b="1"/>
                <a:t>Du bohrst</a:t>
              </a:r>
              <a:r>
                <a:rPr lang="de-DE" altLang="de-DE" sz="1200"/>
                <a:t> </a:t>
              </a:r>
              <a:r>
                <a:rPr lang="de-DE" altLang="de-DE" sz="1000"/>
                <a:t>zwei runde Löcher in den Behälter und steckst die beiden Strohhalme hindurch. Wenn das Loch etwas zu groß ist, musst du es mit Knete dichten.</a:t>
              </a:r>
            </a:p>
            <a:p>
              <a:pPr>
                <a:spcBef>
                  <a:spcPct val="30000"/>
                </a:spcBef>
              </a:pPr>
              <a:r>
                <a:rPr lang="de-DE" altLang="de-DE" sz="1000"/>
                <a:t>Du füllst den Behälter zur Hälfte  mit Wasser und korrigierst die Stellung der Strohhalme: einer muss tief ins Wasser eintauchen, der andere nur in die Luft über dem Wasser.</a:t>
              </a:r>
            </a:p>
          </p:txBody>
        </p:sp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343" y="1712"/>
              <a:ext cx="309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altLang="de-DE" sz="1200" b="1"/>
                <a:t>Du bläst</a:t>
              </a:r>
              <a:r>
                <a:rPr lang="de-DE" altLang="de-DE" sz="1000"/>
                <a:t> in den Strohhalm, der nicht ins Wasser reicht. </a:t>
              </a:r>
              <a:r>
                <a:rPr lang="de-DE" altLang="de-DE" sz="1200" b="1"/>
                <a:t>Was passiert?</a:t>
              </a:r>
              <a:endParaRPr lang="de-DE" altLang="de-DE" sz="1000"/>
            </a:p>
          </p:txBody>
        </p:sp>
        <p:sp>
          <p:nvSpPr>
            <p:cNvPr id="3082" name="Text Box 10"/>
            <p:cNvSpPr txBox="1">
              <a:spLocks noChangeArrowheads="1"/>
            </p:cNvSpPr>
            <p:nvPr/>
          </p:nvSpPr>
          <p:spPr bwMode="auto">
            <a:xfrm>
              <a:off x="3780" y="450"/>
              <a:ext cx="519" cy="1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r>
                <a:rPr lang="de-DE" altLang="de-DE" sz="1000" b="1"/>
                <a:t>Warum?</a:t>
              </a:r>
              <a:r>
                <a:rPr lang="de-DE" altLang="de-DE" sz="1200" b="1"/>
                <a:t> </a:t>
              </a:r>
              <a:r>
                <a:rPr lang="de-DE" altLang="de-DE" sz="1000"/>
                <a:t>Durch das Pusten erhöhst du den Luftdruck im Behälter; er drückt das Wasser nach oben.</a:t>
              </a:r>
            </a:p>
            <a:p>
              <a:endParaRPr lang="de-DE" altLang="de-DE" sz="1000" b="1"/>
            </a:p>
          </p:txBody>
        </p:sp>
        <p:sp>
          <p:nvSpPr>
            <p:cNvPr id="3083" name="Rectangle 11"/>
            <p:cNvSpPr>
              <a:spLocks noChangeArrowheads="1"/>
            </p:cNvSpPr>
            <p:nvPr/>
          </p:nvSpPr>
          <p:spPr bwMode="auto">
            <a:xfrm>
              <a:off x="295" y="406"/>
              <a:ext cx="3564" cy="14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084" name="Rectangle 12"/>
            <p:cNvSpPr>
              <a:spLocks noChangeArrowheads="1"/>
            </p:cNvSpPr>
            <p:nvPr/>
          </p:nvSpPr>
          <p:spPr bwMode="auto">
            <a:xfrm>
              <a:off x="3863" y="407"/>
              <a:ext cx="419" cy="149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pic>
          <p:nvPicPr>
            <p:cNvPr id="3085" name="Picture 13" descr="Pustebrunne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" y="489"/>
              <a:ext cx="604" cy="1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777777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86" name="Group 14"/>
          <p:cNvGrpSpPr>
            <a:grpSpLocks/>
          </p:cNvGrpSpPr>
          <p:nvPr/>
        </p:nvGrpSpPr>
        <p:grpSpPr bwMode="auto">
          <a:xfrm>
            <a:off x="446088" y="5329238"/>
            <a:ext cx="6313487" cy="2060575"/>
            <a:chOff x="281" y="3637"/>
            <a:chExt cx="3977" cy="1406"/>
          </a:xfrm>
        </p:grpSpPr>
        <p:sp>
          <p:nvSpPr>
            <p:cNvPr id="3087" name="Text Box 15"/>
            <p:cNvSpPr txBox="1">
              <a:spLocks noChangeArrowheads="1"/>
            </p:cNvSpPr>
            <p:nvPr/>
          </p:nvSpPr>
          <p:spPr bwMode="auto">
            <a:xfrm>
              <a:off x="1190" y="3727"/>
              <a:ext cx="2682" cy="1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altLang="de-DE" sz="1200" b="1" u="sng" dirty="0"/>
                <a:t>Du willst Wasser aus einem Gefäß in ein anderes füllen, </a:t>
              </a:r>
            </a:p>
            <a:p>
              <a:r>
                <a:rPr lang="de-DE" altLang="de-DE" sz="1200" b="1" u="sng" dirty="0"/>
                <a:t>ohne ein Gefäß anheben zu müssen</a:t>
              </a:r>
            </a:p>
            <a:p>
              <a:pPr>
                <a:spcBef>
                  <a:spcPct val="30000"/>
                </a:spcBef>
              </a:pPr>
              <a:r>
                <a:rPr lang="de-DE" altLang="de-DE" sz="1200" b="1" dirty="0"/>
                <a:t>Du brauchst:</a:t>
              </a:r>
            </a:p>
            <a:p>
              <a:r>
                <a:rPr lang="de-DE" altLang="de-DE" sz="1000" dirty="0"/>
                <a:t>Einen 30 bis 40 cm langen Schlauch (Durchmesser etwas 5 mm)   -   </a:t>
              </a:r>
            </a:p>
            <a:p>
              <a:r>
                <a:rPr lang="de-DE" altLang="de-DE" sz="1000" dirty="0"/>
                <a:t>Zwei Becher oder Gläser   -   Wasser</a:t>
              </a:r>
            </a:p>
            <a:p>
              <a:pPr>
                <a:spcBef>
                  <a:spcPct val="30000"/>
                </a:spcBef>
              </a:pPr>
              <a:r>
                <a:rPr lang="de-DE" altLang="de-DE" sz="1200" b="1" dirty="0"/>
                <a:t>Du stellst</a:t>
              </a:r>
              <a:r>
                <a:rPr lang="de-DE" altLang="de-DE" sz="1000" dirty="0"/>
                <a:t> den Becher mit dem Wasser erhöht auf, den leeren tiefer.</a:t>
              </a:r>
            </a:p>
            <a:p>
              <a:r>
                <a:rPr lang="de-DE" altLang="de-DE" sz="1000" dirty="0"/>
                <a:t>Dann saugst durch den Schlauch Wasser an und </a:t>
              </a:r>
              <a:r>
                <a:rPr lang="de-DE" altLang="de-DE" sz="1000" dirty="0" err="1"/>
                <a:t>hälst</a:t>
              </a:r>
              <a:r>
                <a:rPr lang="de-DE" altLang="de-DE" sz="1000" dirty="0"/>
                <a:t> den Schlauch nach unten in den tiefen Becher</a:t>
              </a:r>
            </a:p>
            <a:p>
              <a:pPr>
                <a:spcBef>
                  <a:spcPct val="30000"/>
                </a:spcBef>
              </a:pPr>
              <a:r>
                <a:rPr lang="de-DE" altLang="de-DE" sz="1200" b="1" dirty="0"/>
                <a:t>Was passiert?</a:t>
              </a:r>
            </a:p>
            <a:p>
              <a:r>
                <a:rPr lang="de-DE" altLang="de-DE" sz="1000" dirty="0"/>
                <a:t>Einmal angesaugt fließt das Wasser immer weiter</a:t>
              </a:r>
              <a:r>
                <a:rPr lang="de-DE" altLang="de-DE" sz="1200" b="1" dirty="0"/>
                <a:t>.</a:t>
              </a:r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281" y="3637"/>
              <a:ext cx="3573" cy="14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089" name="Text Box 17"/>
            <p:cNvSpPr txBox="1">
              <a:spLocks noChangeArrowheads="1"/>
            </p:cNvSpPr>
            <p:nvPr/>
          </p:nvSpPr>
          <p:spPr bwMode="auto">
            <a:xfrm>
              <a:off x="3854" y="3682"/>
              <a:ext cx="404" cy="1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r>
                <a:rPr lang="de-DE" altLang="de-DE" sz="1000"/>
                <a:t>Warum? Das</a:t>
              </a:r>
              <a:r>
                <a:rPr lang="de-DE" altLang="de-DE" sz="1000" b="1"/>
                <a:t> </a:t>
              </a:r>
              <a:r>
                <a:rPr lang="de-DE" altLang="de-DE" sz="1000"/>
                <a:t>heraus fließende Wasser saugt das Wasser in dem</a:t>
              </a:r>
              <a:r>
                <a:rPr lang="de-DE" altLang="de-DE" sz="1000" b="1"/>
                <a:t> höher </a:t>
              </a:r>
              <a:r>
                <a:rPr lang="de-DE" altLang="de-DE" sz="1000"/>
                <a:t>stehenden Becher nach.</a:t>
              </a:r>
            </a:p>
          </p:txBody>
        </p:sp>
        <p:pic>
          <p:nvPicPr>
            <p:cNvPr id="3090" name="Picture 18" descr="Wasserhebe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3982"/>
              <a:ext cx="792" cy="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91" name="Group 19"/>
          <p:cNvGrpSpPr>
            <a:grpSpLocks/>
          </p:cNvGrpSpPr>
          <p:nvPr/>
        </p:nvGrpSpPr>
        <p:grpSpPr bwMode="auto">
          <a:xfrm>
            <a:off x="452438" y="2844800"/>
            <a:ext cx="6405562" cy="2466975"/>
            <a:chOff x="285" y="1941"/>
            <a:chExt cx="4035" cy="1684"/>
          </a:xfrm>
        </p:grpSpPr>
        <p:sp>
          <p:nvSpPr>
            <p:cNvPr id="3092" name="Text Box 20"/>
            <p:cNvSpPr txBox="1">
              <a:spLocks noChangeArrowheads="1"/>
            </p:cNvSpPr>
            <p:nvPr/>
          </p:nvSpPr>
          <p:spPr bwMode="auto">
            <a:xfrm>
              <a:off x="1243" y="2004"/>
              <a:ext cx="2631" cy="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altLang="de-DE" sz="1200" b="1" u="sng"/>
                <a:t>Du willst Wasser in ein anderes Glas transportieren, </a:t>
              </a:r>
            </a:p>
            <a:p>
              <a:r>
                <a:rPr lang="de-DE" altLang="de-DE" sz="1200" b="1" u="sng"/>
                <a:t>ohne das Glas anzufassen</a:t>
              </a:r>
              <a:r>
                <a:rPr lang="de-DE" altLang="de-DE" sz="1200" b="1"/>
                <a:t>.</a:t>
              </a:r>
            </a:p>
            <a:p>
              <a:pPr>
                <a:spcBef>
                  <a:spcPct val="30000"/>
                </a:spcBef>
              </a:pPr>
              <a:r>
                <a:rPr lang="de-DE" altLang="de-DE" sz="1200" b="1"/>
                <a:t>Du brauchst:</a:t>
              </a:r>
            </a:p>
            <a:p>
              <a:r>
                <a:rPr lang="de-DE" altLang="de-DE" sz="1000"/>
                <a:t>Zwei Gläser  -  einen möglichst dicken Strohhalm  -  Wasser</a:t>
              </a:r>
            </a:p>
            <a:p>
              <a:pPr>
                <a:spcBef>
                  <a:spcPct val="30000"/>
                </a:spcBef>
              </a:pPr>
              <a:r>
                <a:rPr lang="de-DE" altLang="de-DE" sz="1200" b="1"/>
                <a:t>Du gießt</a:t>
              </a:r>
              <a:r>
                <a:rPr lang="de-DE" altLang="de-DE" sz="1000"/>
                <a:t> Wasser in das eine Glas.</a:t>
              </a:r>
            </a:p>
            <a:p>
              <a:r>
                <a:rPr lang="de-DE" altLang="de-DE" sz="1000"/>
                <a:t>Du steckst den Strohalm hinein, hälst ihn oben zu und ziehst ihn heraus.</a:t>
              </a:r>
              <a:endParaRPr lang="de-DE" altLang="de-DE" sz="800" b="1"/>
            </a:p>
          </p:txBody>
        </p:sp>
        <p:sp>
          <p:nvSpPr>
            <p:cNvPr id="3093" name="Text Box 21"/>
            <p:cNvSpPr txBox="1">
              <a:spLocks noChangeArrowheads="1"/>
            </p:cNvSpPr>
            <p:nvPr/>
          </p:nvSpPr>
          <p:spPr bwMode="auto">
            <a:xfrm>
              <a:off x="336" y="2911"/>
              <a:ext cx="3580" cy="6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altLang="de-DE" sz="1200" b="1"/>
                <a:t>Was passiert?</a:t>
              </a:r>
            </a:p>
            <a:p>
              <a:r>
                <a:rPr lang="de-DE" altLang="de-DE" sz="1000"/>
                <a:t>Eine kleine Wassersäule bleibt im Strohhalm. Du kannst das Wasser in das andere Glas transportieren. Wenn du den Finger von der Öffnung nimmst, läuft das Wasser heraus. </a:t>
              </a:r>
            </a:p>
            <a:p>
              <a:endParaRPr lang="de-DE" altLang="de-DE" sz="1000"/>
            </a:p>
            <a:p>
              <a:pPr>
                <a:spcBef>
                  <a:spcPct val="30000"/>
                </a:spcBef>
              </a:pPr>
              <a:r>
                <a:rPr lang="de-DE" altLang="de-DE" sz="1000"/>
                <a:t>Du kannst dieses Experiment auch mit deiner Freundin um die Wette machen. Wer leert sein Glas am schnellsten?</a:t>
              </a:r>
            </a:p>
          </p:txBody>
        </p:sp>
        <p:sp>
          <p:nvSpPr>
            <p:cNvPr id="3094" name="Text Box 22"/>
            <p:cNvSpPr txBox="1">
              <a:spLocks noChangeArrowheads="1"/>
            </p:cNvSpPr>
            <p:nvPr/>
          </p:nvSpPr>
          <p:spPr bwMode="auto">
            <a:xfrm>
              <a:off x="3820" y="1958"/>
              <a:ext cx="500" cy="1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r>
                <a:rPr lang="de-DE" altLang="de-DE" sz="1000" b="1"/>
                <a:t>Warum? </a:t>
              </a:r>
              <a:r>
                <a:rPr lang="de-DE" altLang="de-DE" sz="1000"/>
                <a:t>Der Umgebungsdruck drückt gegen das Wasser. Es bleibt im Strohhalm. Der leichte  Unterdruck im Luftraum über dem Wasser</a:t>
              </a:r>
              <a:r>
                <a:rPr lang="de-DE" altLang="de-DE" sz="1000">
                  <a:solidFill>
                    <a:srgbClr val="FF0000"/>
                  </a:solidFill>
                </a:rPr>
                <a:t> </a:t>
              </a:r>
              <a:r>
                <a:rPr lang="de-DE" altLang="de-DE" sz="1000"/>
                <a:t>saugt das Wasser zusätzlich an..</a:t>
              </a:r>
              <a:endParaRPr lang="de-DE" altLang="de-DE"/>
            </a:p>
          </p:txBody>
        </p:sp>
        <p:sp>
          <p:nvSpPr>
            <p:cNvPr id="3095" name="Rectangle 23"/>
            <p:cNvSpPr>
              <a:spLocks noChangeArrowheads="1"/>
            </p:cNvSpPr>
            <p:nvPr/>
          </p:nvSpPr>
          <p:spPr bwMode="auto">
            <a:xfrm>
              <a:off x="285" y="1941"/>
              <a:ext cx="3577" cy="16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096" name="Rectangle 24"/>
            <p:cNvSpPr>
              <a:spLocks noChangeArrowheads="1"/>
            </p:cNvSpPr>
            <p:nvPr/>
          </p:nvSpPr>
          <p:spPr bwMode="auto">
            <a:xfrm>
              <a:off x="3858" y="1941"/>
              <a:ext cx="419" cy="16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pic>
          <p:nvPicPr>
            <p:cNvPr id="3097" name="Picture 25" descr="Strohhalmhebe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" y="2122"/>
              <a:ext cx="745" cy="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1355725" y="5456238"/>
            <a:ext cx="1841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>
              <a:solidFill>
                <a:srgbClr val="FF0000"/>
              </a:solidFill>
            </a:endParaRPr>
          </a:p>
        </p:txBody>
      </p:sp>
      <p:grpSp>
        <p:nvGrpSpPr>
          <p:cNvPr id="3099" name="Group 27"/>
          <p:cNvGrpSpPr>
            <a:grpSpLocks/>
          </p:cNvGrpSpPr>
          <p:nvPr/>
        </p:nvGrpSpPr>
        <p:grpSpPr bwMode="auto">
          <a:xfrm>
            <a:off x="898525" y="1714500"/>
            <a:ext cx="469900" cy="398463"/>
            <a:chOff x="566" y="1170"/>
            <a:chExt cx="296" cy="272"/>
          </a:xfrm>
        </p:grpSpPr>
        <p:sp>
          <p:nvSpPr>
            <p:cNvPr id="3100" name="Line 28"/>
            <p:cNvSpPr>
              <a:spLocks noChangeShapeType="1"/>
            </p:cNvSpPr>
            <p:nvPr/>
          </p:nvSpPr>
          <p:spPr bwMode="auto">
            <a:xfrm flipV="1">
              <a:off x="588" y="1338"/>
              <a:ext cx="274" cy="1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01" name="Line 29"/>
            <p:cNvSpPr>
              <a:spLocks noChangeShapeType="1"/>
            </p:cNvSpPr>
            <p:nvPr/>
          </p:nvSpPr>
          <p:spPr bwMode="auto">
            <a:xfrm>
              <a:off x="566" y="1288"/>
              <a:ext cx="273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02" name="Line 30"/>
            <p:cNvSpPr>
              <a:spLocks noChangeShapeType="1"/>
            </p:cNvSpPr>
            <p:nvPr/>
          </p:nvSpPr>
          <p:spPr bwMode="auto">
            <a:xfrm>
              <a:off x="754" y="1170"/>
              <a:ext cx="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03" name="Line 31"/>
            <p:cNvSpPr>
              <a:spLocks noChangeShapeType="1"/>
            </p:cNvSpPr>
            <p:nvPr/>
          </p:nvSpPr>
          <p:spPr bwMode="auto">
            <a:xfrm>
              <a:off x="754" y="1351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104" name="Group 32"/>
          <p:cNvGrpSpPr>
            <a:grpSpLocks/>
          </p:cNvGrpSpPr>
          <p:nvPr/>
        </p:nvGrpSpPr>
        <p:grpSpPr bwMode="auto">
          <a:xfrm>
            <a:off x="404813" y="7562850"/>
            <a:ext cx="1470025" cy="1346200"/>
            <a:chOff x="255" y="5161"/>
            <a:chExt cx="926" cy="919"/>
          </a:xfrm>
        </p:grpSpPr>
        <p:pic>
          <p:nvPicPr>
            <p:cNvPr id="3105" name="Picture 33" descr="Baromete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" y="5161"/>
              <a:ext cx="881" cy="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6" name="Text Box 34"/>
            <p:cNvSpPr txBox="1">
              <a:spLocks noChangeArrowheads="1"/>
            </p:cNvSpPr>
            <p:nvPr/>
          </p:nvSpPr>
          <p:spPr bwMode="auto">
            <a:xfrm>
              <a:off x="255" y="5161"/>
              <a:ext cx="849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800"/>
                <a:t>Hochdruck         Tiefdruck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625</Words>
  <Application>Microsoft Office PowerPoint</Application>
  <PresentationFormat>Bildschirmpräsentation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Standarddesign</vt:lpstr>
      <vt:lpstr>Namen: ……………………………………………………………………………………….....................................…   ……………………………………………………………………………………………………………………………..……  Tisch: …………………   Tischpate /-in: …………………………………………………………………   </vt:lpstr>
      <vt:lpstr>PowerPoint-Präsentation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Namen: ……………………………………………………………………………………….....................................…   ……………………………………………………………………………………………………………………………..……  Tisch: …………………   Tischpate /-in: …………………………………………………………………</dc:title>
  <dc:creator>MH</dc:creator>
  <cp:lastModifiedBy>Christian.Jung</cp:lastModifiedBy>
  <cp:revision>22</cp:revision>
  <dcterms:created xsi:type="dcterms:W3CDTF">2010-07-05T11:14:25Z</dcterms:created>
  <dcterms:modified xsi:type="dcterms:W3CDTF">2019-04-16T06:56:40Z</dcterms:modified>
</cp:coreProperties>
</file>