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0066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-158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AC2FE-554F-470D-A5E1-12F9255F256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9909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868D5-0862-4925-827B-689261EDBC6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23292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5370E-4D2E-4E4C-A68B-E06ACD09021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027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0DFCD-50CC-480E-AA0C-E18A24CE8CD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6555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E928F-4849-4339-B92D-8B786B27FBE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1732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99537-A82F-499B-B89A-ED305171C1C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66328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D68D8-E95F-4963-8376-363F235D161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8382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3DB45-B1C0-44DA-8A8C-72830061B44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8588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9AE6E-D608-400D-AECC-240B6ACCBA4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8549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6C943-8B67-43E9-8F04-BDE9A7B013B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723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FF814-5F96-4476-B957-D3D132F44A0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85002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49AB7C8-9604-4F95-A8B6-513D802AE27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H="1">
            <a:off x="8243888" y="4724400"/>
            <a:ext cx="73025" cy="288925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2052" name="Picture 4" descr="DSC006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0"/>
            <a:ext cx="8281987" cy="594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331913" y="1943100"/>
            <a:ext cx="1423987" cy="36671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altLang="de-DE"/>
              <a:t>L29 Springendes Kind</a:t>
            </a:r>
          </a:p>
          <a:p>
            <a:pPr algn="ctr"/>
            <a:r>
              <a:rPr lang="de-DE" altLang="de-DE" sz="800"/>
              <a:t>aussortiert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403350" y="5111750"/>
            <a:ext cx="998538" cy="2444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L12 Flitzballon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276600" y="5589588"/>
            <a:ext cx="2103438" cy="36671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altLang="de-DE"/>
              <a:t>L26b Tanz auf der Spielzeugpfeife</a:t>
            </a:r>
          </a:p>
          <a:p>
            <a:pPr algn="ctr"/>
            <a:r>
              <a:rPr lang="de-DE" altLang="de-DE" sz="800"/>
              <a:t>aussortiert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868738" y="2133600"/>
            <a:ext cx="1389062" cy="2444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L10 Küssende Blätter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795963" y="5589588"/>
            <a:ext cx="1449387" cy="2444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L11 Hungriger Trichter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173788" y="1484313"/>
            <a:ext cx="1649412" cy="2444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L27 Steigende Flügelprofil</a:t>
            </a:r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3995738" y="4895850"/>
            <a:ext cx="431800" cy="792163"/>
          </a:xfrm>
          <a:prstGeom prst="line">
            <a:avLst/>
          </a:prstGeom>
          <a:noFill/>
          <a:ln w="9525">
            <a:solidFill>
              <a:srgbClr val="FFFF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3924300" y="5543550"/>
            <a:ext cx="142875" cy="73025"/>
          </a:xfrm>
          <a:prstGeom prst="line">
            <a:avLst/>
          </a:prstGeom>
          <a:noFill/>
          <a:ln w="9525">
            <a:solidFill>
              <a:srgbClr val="FFFF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7596188" y="4149725"/>
            <a:ext cx="144462" cy="935038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7024688" y="4941888"/>
            <a:ext cx="1811337" cy="36671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altLang="de-DE"/>
              <a:t>L26a Tanz auf dem Propeller</a:t>
            </a:r>
          </a:p>
          <a:p>
            <a:pPr algn="ctr"/>
            <a:r>
              <a:rPr lang="de-DE" altLang="de-DE" sz="800"/>
              <a:t>aussortiert</a:t>
            </a:r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H="1">
            <a:off x="5364163" y="2711450"/>
            <a:ext cx="214312" cy="430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H="1">
            <a:off x="5651500" y="2708275"/>
            <a:ext cx="144463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>
            <a:off x="5884863" y="2673350"/>
            <a:ext cx="127000" cy="395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310188" y="2492375"/>
            <a:ext cx="1166812" cy="2444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L14 Papierspirale</a:t>
            </a:r>
          </a:p>
        </p:txBody>
      </p:sp>
      <p:sp>
        <p:nvSpPr>
          <p:cNvPr id="2068" name="Line 20"/>
          <p:cNvSpPr>
            <a:spLocks noChangeShapeType="1"/>
          </p:cNvSpPr>
          <p:nvPr/>
        </p:nvSpPr>
        <p:spPr bwMode="auto">
          <a:xfrm>
            <a:off x="1619250" y="2160588"/>
            <a:ext cx="288925" cy="1008062"/>
          </a:xfrm>
          <a:prstGeom prst="line">
            <a:avLst/>
          </a:prstGeom>
          <a:noFill/>
          <a:ln w="9525">
            <a:solidFill>
              <a:srgbClr val="FFFF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2627313" y="2160588"/>
            <a:ext cx="431800" cy="287337"/>
          </a:xfrm>
          <a:prstGeom prst="line">
            <a:avLst/>
          </a:prstGeom>
          <a:noFill/>
          <a:ln w="9525">
            <a:solidFill>
              <a:srgbClr val="FFFF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1331913" y="6165850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1619250" y="6092825"/>
            <a:ext cx="5692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400"/>
              <a:t>Ld4 Utensilienfoto</a:t>
            </a:r>
            <a:r>
              <a:rPr lang="de-DE" altLang="de-DE"/>
              <a:t>   </a:t>
            </a:r>
            <a:r>
              <a:rPr lang="de-DE" altLang="de-DE" sz="1800" i="1">
                <a:solidFill>
                  <a:srgbClr val="006600"/>
                </a:solidFill>
              </a:rPr>
              <a:t>„Wir zaubern mit </a:t>
            </a:r>
            <a:r>
              <a:rPr lang="de-DE" altLang="de-DE" sz="1400" i="1">
                <a:solidFill>
                  <a:srgbClr val="006600"/>
                </a:solidFill>
              </a:rPr>
              <a:t>bewegter</a:t>
            </a:r>
            <a:r>
              <a:rPr lang="de-DE" altLang="de-DE" sz="1800" i="1">
                <a:solidFill>
                  <a:srgbClr val="006600"/>
                </a:solidFill>
              </a:rPr>
              <a:t> Luft“</a:t>
            </a:r>
            <a:r>
              <a:rPr lang="de-DE" altLang="de-DE"/>
              <a:t>  </a:t>
            </a:r>
            <a:r>
              <a:rPr lang="de-DE" altLang="de-DE" sz="1400"/>
              <a:t>– Luft Teil 3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8101013" y="6613525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6238875" y="6453188"/>
            <a:ext cx="29051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900">
                <a:solidFill>
                  <a:schemeClr val="bg2"/>
                </a:solidFill>
              </a:rPr>
              <a:t>www.zauberhafte-physik.net  -  Stand: 29.9.2013</a:t>
            </a:r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684213" y="0"/>
            <a:ext cx="8280400" cy="5949950"/>
          </a:xfrm>
          <a:prstGeom prst="rect">
            <a:avLst/>
          </a:prstGeom>
          <a:noFill/>
          <a:ln w="28575" algn="ctr">
            <a:solidFill>
              <a:srgbClr val="00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2076" name="Line 28"/>
          <p:cNvSpPr>
            <a:spLocks noChangeShapeType="1"/>
          </p:cNvSpPr>
          <p:nvPr/>
        </p:nvSpPr>
        <p:spPr bwMode="auto">
          <a:xfrm>
            <a:off x="5219700" y="4724400"/>
            <a:ext cx="647700" cy="86518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>
            <a:off x="5580063" y="4868863"/>
            <a:ext cx="360362" cy="7207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2078" name="Line 30"/>
          <p:cNvSpPr>
            <a:spLocks noChangeShapeType="1"/>
          </p:cNvSpPr>
          <p:nvPr/>
        </p:nvSpPr>
        <p:spPr bwMode="auto">
          <a:xfrm flipH="1">
            <a:off x="6156325" y="5084763"/>
            <a:ext cx="144463" cy="5048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3040063" y="1027113"/>
            <a:ext cx="2763837" cy="2444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ungeeignete Ballonpumpe – keine spitze Tülle</a:t>
            </a:r>
          </a:p>
        </p:txBody>
      </p:sp>
      <p:sp>
        <p:nvSpPr>
          <p:cNvPr id="2080" name="Line 32"/>
          <p:cNvSpPr>
            <a:spLocks noChangeShapeType="1"/>
          </p:cNvSpPr>
          <p:nvPr/>
        </p:nvSpPr>
        <p:spPr bwMode="auto">
          <a:xfrm flipV="1">
            <a:off x="2843213" y="1341438"/>
            <a:ext cx="576262" cy="1582737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003800" y="1125538"/>
            <a:ext cx="287338" cy="2873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5003800" y="1125538"/>
            <a:ext cx="287338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987675" y="2349500"/>
            <a:ext cx="325438" cy="287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pSp>
        <p:nvGrpSpPr>
          <p:cNvPr id="6149" name="Group 5"/>
          <p:cNvGrpSpPr>
            <a:grpSpLocks/>
          </p:cNvGrpSpPr>
          <p:nvPr/>
        </p:nvGrpSpPr>
        <p:grpSpPr bwMode="auto">
          <a:xfrm>
            <a:off x="4064000" y="2359025"/>
            <a:ext cx="287338" cy="287338"/>
            <a:chOff x="3243" y="1570"/>
            <a:chExt cx="181" cy="181"/>
          </a:xfrm>
        </p:grpSpPr>
        <p:sp>
          <p:nvSpPr>
            <p:cNvPr id="6150" name="Oval 6"/>
            <p:cNvSpPr>
              <a:spLocks noChangeArrowheads="1"/>
            </p:cNvSpPr>
            <p:nvPr/>
          </p:nvSpPr>
          <p:spPr bwMode="auto">
            <a:xfrm>
              <a:off x="3258" y="1588"/>
              <a:ext cx="152" cy="15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3243" y="1570"/>
              <a:ext cx="181" cy="181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4140200" y="1125538"/>
            <a:ext cx="287338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4140200" y="1125538"/>
            <a:ext cx="258763" cy="2873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4427538" y="3500438"/>
            <a:ext cx="6794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900"/>
              <a:t>Oberseite</a:t>
            </a:r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5003800" y="2349500"/>
            <a:ext cx="287338" cy="287338"/>
            <a:chOff x="3243" y="1570"/>
            <a:chExt cx="181" cy="181"/>
          </a:xfrm>
        </p:grpSpPr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3258" y="1588"/>
              <a:ext cx="152" cy="15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3243" y="1570"/>
              <a:ext cx="181" cy="181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327525" y="279400"/>
            <a:ext cx="76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800"/>
              <a:t> </a:t>
            </a:r>
            <a:r>
              <a:rPr lang="de-DE" altLang="de-DE" sz="900"/>
              <a:t>Unterseite</a:t>
            </a:r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4572000" y="188913"/>
            <a:ext cx="0" cy="1655762"/>
          </a:xfrm>
          <a:prstGeom prst="line">
            <a:avLst/>
          </a:prstGeom>
          <a:noFill/>
          <a:ln w="9525">
            <a:solidFill>
              <a:srgbClr val="80808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4427538" y="765175"/>
            <a:ext cx="306387" cy="427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de-DE" altLang="de-DE" sz="800"/>
              <a:t>4,5  cm</a:t>
            </a:r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4932363" y="188913"/>
            <a:ext cx="9525" cy="2462212"/>
          </a:xfrm>
          <a:prstGeom prst="line">
            <a:avLst/>
          </a:prstGeom>
          <a:noFill/>
          <a:ln w="9525">
            <a:solidFill>
              <a:srgbClr val="80808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4787900" y="692150"/>
            <a:ext cx="306388" cy="398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de-DE" altLang="de-DE" sz="800"/>
              <a:t>6,8 cm</a:t>
            </a:r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flipH="1">
            <a:off x="4246563" y="2068513"/>
            <a:ext cx="8636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4408488" y="1971675"/>
            <a:ext cx="490537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800"/>
              <a:t>2,5 cm</a:t>
            </a:r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>
            <a:off x="3851275" y="3429000"/>
            <a:ext cx="1584325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 flipH="1">
            <a:off x="3995738" y="188913"/>
            <a:ext cx="9525" cy="1122362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3851275" y="549275"/>
            <a:ext cx="306388" cy="398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de-DE" altLang="de-DE" sz="800"/>
              <a:t>3,0 cm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4140200" y="1125538"/>
            <a:ext cx="268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1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4073525" y="2378075"/>
            <a:ext cx="268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3</a:t>
            </a: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5003800" y="1125538"/>
            <a:ext cx="268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2</a:t>
            </a:r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>
            <a:off x="5148263" y="0"/>
            <a:ext cx="0" cy="37893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 flipH="1">
            <a:off x="4211638" y="115888"/>
            <a:ext cx="17462" cy="36734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73" name="Line 29"/>
          <p:cNvSpPr>
            <a:spLocks noChangeShapeType="1"/>
          </p:cNvSpPr>
          <p:nvPr/>
        </p:nvSpPr>
        <p:spPr bwMode="auto">
          <a:xfrm>
            <a:off x="3851275" y="1844675"/>
            <a:ext cx="1584325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74" name="Rectangle 30"/>
          <p:cNvSpPr>
            <a:spLocks noChangeArrowheads="1"/>
          </p:cNvSpPr>
          <p:nvPr/>
        </p:nvSpPr>
        <p:spPr bwMode="auto">
          <a:xfrm>
            <a:off x="3851275" y="188913"/>
            <a:ext cx="1643063" cy="360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5000625" y="3055938"/>
            <a:ext cx="306388" cy="369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r>
              <a:rPr lang="de-DE" altLang="de-DE" sz="800"/>
              <a:t>10 cm</a:t>
            </a:r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5003800" y="2382838"/>
            <a:ext cx="268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4</a:t>
            </a:r>
          </a:p>
        </p:txBody>
      </p:sp>
      <p:sp>
        <p:nvSpPr>
          <p:cNvPr id="6177" name="Oval 33"/>
          <p:cNvSpPr>
            <a:spLocks noChangeArrowheads="1"/>
          </p:cNvSpPr>
          <p:nvPr/>
        </p:nvSpPr>
        <p:spPr bwMode="auto">
          <a:xfrm>
            <a:off x="323850" y="1085850"/>
            <a:ext cx="298450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1</a:t>
            </a:r>
          </a:p>
        </p:txBody>
      </p:sp>
      <p:sp>
        <p:nvSpPr>
          <p:cNvPr id="6178" name="Oval 34"/>
          <p:cNvSpPr>
            <a:spLocks noChangeArrowheads="1"/>
          </p:cNvSpPr>
          <p:nvPr/>
        </p:nvSpPr>
        <p:spPr bwMode="auto">
          <a:xfrm>
            <a:off x="5859463" y="1116013"/>
            <a:ext cx="298450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1</a:t>
            </a:r>
          </a:p>
        </p:txBody>
      </p:sp>
      <p:sp>
        <p:nvSpPr>
          <p:cNvPr id="6179" name="Oval 35"/>
          <p:cNvSpPr>
            <a:spLocks noChangeArrowheads="1"/>
          </p:cNvSpPr>
          <p:nvPr/>
        </p:nvSpPr>
        <p:spPr bwMode="auto">
          <a:xfrm>
            <a:off x="1192213" y="1138238"/>
            <a:ext cx="298450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2</a:t>
            </a: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342900" y="1085850"/>
            <a:ext cx="288925" cy="2889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81" name="Rectangle 37"/>
          <p:cNvSpPr>
            <a:spLocks noChangeArrowheads="1"/>
          </p:cNvSpPr>
          <p:nvPr/>
        </p:nvSpPr>
        <p:spPr bwMode="auto">
          <a:xfrm>
            <a:off x="1187450" y="2349500"/>
            <a:ext cx="288925" cy="2889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323850" y="2349500"/>
            <a:ext cx="288925" cy="2889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83" name="Rectangle 39"/>
          <p:cNvSpPr>
            <a:spLocks noChangeArrowheads="1"/>
          </p:cNvSpPr>
          <p:nvPr/>
        </p:nvSpPr>
        <p:spPr bwMode="auto">
          <a:xfrm>
            <a:off x="1211263" y="1128713"/>
            <a:ext cx="288925" cy="2889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184" name="Oval 40"/>
          <p:cNvSpPr>
            <a:spLocks noChangeArrowheads="1"/>
          </p:cNvSpPr>
          <p:nvPr/>
        </p:nvSpPr>
        <p:spPr bwMode="auto">
          <a:xfrm>
            <a:off x="323850" y="2349500"/>
            <a:ext cx="298450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3</a:t>
            </a:r>
          </a:p>
        </p:txBody>
      </p:sp>
      <p:sp>
        <p:nvSpPr>
          <p:cNvPr id="6185" name="Oval 41"/>
          <p:cNvSpPr>
            <a:spLocks noChangeArrowheads="1"/>
          </p:cNvSpPr>
          <p:nvPr/>
        </p:nvSpPr>
        <p:spPr bwMode="auto">
          <a:xfrm>
            <a:off x="1187450" y="2349500"/>
            <a:ext cx="298450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4</a:t>
            </a:r>
          </a:p>
        </p:txBody>
      </p:sp>
      <p:sp>
        <p:nvSpPr>
          <p:cNvPr id="6186" name="Oval 42"/>
          <p:cNvSpPr>
            <a:spLocks noChangeArrowheads="1"/>
          </p:cNvSpPr>
          <p:nvPr/>
        </p:nvSpPr>
        <p:spPr bwMode="auto">
          <a:xfrm>
            <a:off x="6780213" y="1135063"/>
            <a:ext cx="298450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2</a:t>
            </a:r>
          </a:p>
        </p:txBody>
      </p:sp>
      <p:sp>
        <p:nvSpPr>
          <p:cNvPr id="6187" name="Text Box 43"/>
          <p:cNvSpPr txBox="1">
            <a:spLocks noChangeArrowheads="1"/>
          </p:cNvSpPr>
          <p:nvPr/>
        </p:nvSpPr>
        <p:spPr bwMode="auto">
          <a:xfrm>
            <a:off x="468313" y="3500438"/>
            <a:ext cx="7318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Oberseite</a:t>
            </a:r>
          </a:p>
        </p:txBody>
      </p:sp>
      <p:sp>
        <p:nvSpPr>
          <p:cNvPr id="6188" name="Line 44"/>
          <p:cNvSpPr>
            <a:spLocks noChangeShapeType="1"/>
          </p:cNvSpPr>
          <p:nvPr/>
        </p:nvSpPr>
        <p:spPr bwMode="auto">
          <a:xfrm>
            <a:off x="3851275" y="1268413"/>
            <a:ext cx="1657350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89" name="Text Box 45"/>
          <p:cNvSpPr txBox="1">
            <a:spLocks noChangeArrowheads="1"/>
          </p:cNvSpPr>
          <p:nvPr/>
        </p:nvSpPr>
        <p:spPr bwMode="auto">
          <a:xfrm>
            <a:off x="395288" y="188913"/>
            <a:ext cx="7604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/>
              <a:t>Unterseite</a:t>
            </a:r>
          </a:p>
        </p:txBody>
      </p:sp>
      <p:grpSp>
        <p:nvGrpSpPr>
          <p:cNvPr id="6190" name="Group 46"/>
          <p:cNvGrpSpPr>
            <a:grpSpLocks/>
          </p:cNvGrpSpPr>
          <p:nvPr/>
        </p:nvGrpSpPr>
        <p:grpSpPr bwMode="auto">
          <a:xfrm>
            <a:off x="0" y="188913"/>
            <a:ext cx="5613400" cy="3600450"/>
            <a:chOff x="0" y="119"/>
            <a:chExt cx="3536" cy="2268"/>
          </a:xfrm>
        </p:grpSpPr>
        <p:grpSp>
          <p:nvGrpSpPr>
            <p:cNvPr id="6191" name="Group 47"/>
            <p:cNvGrpSpPr>
              <a:grpSpLocks/>
            </p:cNvGrpSpPr>
            <p:nvPr/>
          </p:nvGrpSpPr>
          <p:grpSpPr bwMode="auto">
            <a:xfrm>
              <a:off x="0" y="119"/>
              <a:ext cx="3536" cy="2268"/>
              <a:chOff x="-36" y="119"/>
              <a:chExt cx="3536" cy="2268"/>
            </a:xfrm>
          </p:grpSpPr>
          <p:sp>
            <p:nvSpPr>
              <p:cNvPr id="6192" name="Rectangle 48"/>
              <p:cNvSpPr>
                <a:spLocks noChangeArrowheads="1"/>
              </p:cNvSpPr>
              <p:nvPr/>
            </p:nvSpPr>
            <p:spPr bwMode="auto">
              <a:xfrm>
                <a:off x="0" y="119"/>
                <a:ext cx="1035" cy="22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6193" name="Line 49"/>
              <p:cNvSpPr>
                <a:spLocks noChangeShapeType="1"/>
              </p:cNvSpPr>
              <p:nvPr/>
            </p:nvSpPr>
            <p:spPr bwMode="auto">
              <a:xfrm flipV="1">
                <a:off x="0" y="1570"/>
                <a:ext cx="3500" cy="6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194" name="Line 50"/>
              <p:cNvSpPr>
                <a:spLocks noChangeShapeType="1"/>
              </p:cNvSpPr>
              <p:nvPr/>
            </p:nvSpPr>
            <p:spPr bwMode="auto">
              <a:xfrm>
                <a:off x="-36" y="799"/>
                <a:ext cx="11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195" name="Line 51"/>
              <p:cNvSpPr>
                <a:spLocks noChangeShapeType="1"/>
              </p:cNvSpPr>
              <p:nvPr/>
            </p:nvSpPr>
            <p:spPr bwMode="auto">
              <a:xfrm flipH="1">
                <a:off x="249" y="119"/>
                <a:ext cx="11" cy="2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196" name="Line 52"/>
              <p:cNvSpPr>
                <a:spLocks noChangeShapeType="1"/>
              </p:cNvSpPr>
              <p:nvPr/>
            </p:nvSpPr>
            <p:spPr bwMode="auto">
              <a:xfrm>
                <a:off x="6" y="1162"/>
                <a:ext cx="998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6197" name="Line 53"/>
            <p:cNvSpPr>
              <a:spLocks noChangeShapeType="1"/>
            </p:cNvSpPr>
            <p:nvPr/>
          </p:nvSpPr>
          <p:spPr bwMode="auto">
            <a:xfrm flipH="1">
              <a:off x="839" y="119"/>
              <a:ext cx="4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198" name="Line 54"/>
          <p:cNvSpPr>
            <a:spLocks noChangeShapeType="1"/>
          </p:cNvSpPr>
          <p:nvPr/>
        </p:nvSpPr>
        <p:spPr bwMode="auto">
          <a:xfrm>
            <a:off x="2771775" y="18891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99" name="Line 55"/>
          <p:cNvSpPr>
            <a:spLocks noChangeShapeType="1"/>
          </p:cNvSpPr>
          <p:nvPr/>
        </p:nvSpPr>
        <p:spPr bwMode="auto">
          <a:xfrm>
            <a:off x="3132138" y="188913"/>
            <a:ext cx="0" cy="3600450"/>
          </a:xfrm>
          <a:prstGeom prst="line">
            <a:avLst/>
          </a:prstGeom>
          <a:noFill/>
          <a:ln w="9525">
            <a:solidFill>
              <a:srgbClr val="80808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200" name="Rectangle 56"/>
          <p:cNvSpPr>
            <a:spLocks noChangeArrowheads="1"/>
          </p:cNvSpPr>
          <p:nvPr/>
        </p:nvSpPr>
        <p:spPr bwMode="auto">
          <a:xfrm>
            <a:off x="2051050" y="2349500"/>
            <a:ext cx="325438" cy="287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2987675" y="1125538"/>
            <a:ext cx="325438" cy="2873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02" name="Rectangle 58"/>
          <p:cNvSpPr>
            <a:spLocks noChangeArrowheads="1"/>
          </p:cNvSpPr>
          <p:nvPr/>
        </p:nvSpPr>
        <p:spPr bwMode="auto">
          <a:xfrm>
            <a:off x="2124075" y="1125538"/>
            <a:ext cx="325438" cy="2873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pSp>
        <p:nvGrpSpPr>
          <p:cNvPr id="6203" name="Group 59"/>
          <p:cNvGrpSpPr>
            <a:grpSpLocks/>
          </p:cNvGrpSpPr>
          <p:nvPr/>
        </p:nvGrpSpPr>
        <p:grpSpPr bwMode="auto">
          <a:xfrm>
            <a:off x="5580063" y="188913"/>
            <a:ext cx="5613400" cy="3602037"/>
            <a:chOff x="3515" y="119"/>
            <a:chExt cx="3536" cy="2269"/>
          </a:xfrm>
        </p:grpSpPr>
        <p:grpSp>
          <p:nvGrpSpPr>
            <p:cNvPr id="6204" name="Group 60"/>
            <p:cNvGrpSpPr>
              <a:grpSpLocks/>
            </p:cNvGrpSpPr>
            <p:nvPr/>
          </p:nvGrpSpPr>
          <p:grpSpPr bwMode="auto">
            <a:xfrm>
              <a:off x="3515" y="120"/>
              <a:ext cx="3536" cy="2268"/>
              <a:chOff x="3515" y="119"/>
              <a:chExt cx="3536" cy="2268"/>
            </a:xfrm>
          </p:grpSpPr>
          <p:sp>
            <p:nvSpPr>
              <p:cNvPr id="6205" name="Rectangle 61"/>
              <p:cNvSpPr>
                <a:spLocks noChangeArrowheads="1"/>
              </p:cNvSpPr>
              <p:nvPr/>
            </p:nvSpPr>
            <p:spPr bwMode="auto">
              <a:xfrm>
                <a:off x="3551" y="119"/>
                <a:ext cx="1035" cy="22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6206" name="Line 62"/>
              <p:cNvSpPr>
                <a:spLocks noChangeShapeType="1"/>
              </p:cNvSpPr>
              <p:nvPr/>
            </p:nvSpPr>
            <p:spPr bwMode="auto">
              <a:xfrm flipV="1">
                <a:off x="3551" y="1570"/>
                <a:ext cx="3500" cy="6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207" name="Line 63"/>
              <p:cNvSpPr>
                <a:spLocks noChangeShapeType="1"/>
              </p:cNvSpPr>
              <p:nvPr/>
            </p:nvSpPr>
            <p:spPr bwMode="auto">
              <a:xfrm>
                <a:off x="3515" y="799"/>
                <a:ext cx="11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208" name="Line 64"/>
              <p:cNvSpPr>
                <a:spLocks noChangeShapeType="1"/>
              </p:cNvSpPr>
              <p:nvPr/>
            </p:nvSpPr>
            <p:spPr bwMode="auto">
              <a:xfrm flipH="1">
                <a:off x="3787" y="119"/>
                <a:ext cx="11" cy="2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209" name="Line 65"/>
              <p:cNvSpPr>
                <a:spLocks noChangeShapeType="1"/>
              </p:cNvSpPr>
              <p:nvPr/>
            </p:nvSpPr>
            <p:spPr bwMode="auto">
              <a:xfrm>
                <a:off x="3557" y="1162"/>
                <a:ext cx="998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6210" name="Line 66"/>
            <p:cNvSpPr>
              <a:spLocks noChangeShapeType="1"/>
            </p:cNvSpPr>
            <p:nvPr/>
          </p:nvSpPr>
          <p:spPr bwMode="auto">
            <a:xfrm flipH="1">
              <a:off x="4354" y="119"/>
              <a:ext cx="4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211" name="Rectangle 67"/>
          <p:cNvSpPr>
            <a:spLocks noChangeArrowheads="1"/>
          </p:cNvSpPr>
          <p:nvPr/>
        </p:nvSpPr>
        <p:spPr bwMode="auto">
          <a:xfrm>
            <a:off x="5867400" y="1125538"/>
            <a:ext cx="325438" cy="2873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12" name="Rectangle 68"/>
          <p:cNvSpPr>
            <a:spLocks noChangeArrowheads="1"/>
          </p:cNvSpPr>
          <p:nvPr/>
        </p:nvSpPr>
        <p:spPr bwMode="auto">
          <a:xfrm>
            <a:off x="6732588" y="1125538"/>
            <a:ext cx="325437" cy="2873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13" name="Rectangle 69"/>
          <p:cNvSpPr>
            <a:spLocks noChangeArrowheads="1"/>
          </p:cNvSpPr>
          <p:nvPr/>
        </p:nvSpPr>
        <p:spPr bwMode="auto">
          <a:xfrm>
            <a:off x="5867400" y="2349500"/>
            <a:ext cx="325438" cy="287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14" name="Rectangle 70"/>
          <p:cNvSpPr>
            <a:spLocks noChangeArrowheads="1"/>
          </p:cNvSpPr>
          <p:nvPr/>
        </p:nvSpPr>
        <p:spPr bwMode="auto">
          <a:xfrm>
            <a:off x="6732588" y="2349500"/>
            <a:ext cx="325437" cy="287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1835150" y="188913"/>
            <a:ext cx="1611313" cy="360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16" name="Line 72"/>
          <p:cNvSpPr>
            <a:spLocks noChangeShapeType="1"/>
          </p:cNvSpPr>
          <p:nvPr/>
        </p:nvSpPr>
        <p:spPr bwMode="auto">
          <a:xfrm>
            <a:off x="1835150" y="1268413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217" name="Line 73"/>
          <p:cNvSpPr>
            <a:spLocks noChangeShapeType="1"/>
          </p:cNvSpPr>
          <p:nvPr/>
        </p:nvSpPr>
        <p:spPr bwMode="auto">
          <a:xfrm flipH="1">
            <a:off x="2211388" y="188913"/>
            <a:ext cx="17462" cy="34925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218" name="Line 74"/>
          <p:cNvSpPr>
            <a:spLocks noChangeShapeType="1"/>
          </p:cNvSpPr>
          <p:nvPr/>
        </p:nvSpPr>
        <p:spPr bwMode="auto">
          <a:xfrm>
            <a:off x="1835150" y="1844675"/>
            <a:ext cx="1584325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219" name="Line 75"/>
          <p:cNvSpPr>
            <a:spLocks noChangeShapeType="1"/>
          </p:cNvSpPr>
          <p:nvPr/>
        </p:nvSpPr>
        <p:spPr bwMode="auto">
          <a:xfrm flipH="1">
            <a:off x="3128963" y="207963"/>
            <a:ext cx="6350" cy="3479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220" name="Oval 76"/>
          <p:cNvSpPr>
            <a:spLocks noChangeArrowheads="1"/>
          </p:cNvSpPr>
          <p:nvPr/>
        </p:nvSpPr>
        <p:spPr bwMode="auto">
          <a:xfrm>
            <a:off x="2124075" y="1125538"/>
            <a:ext cx="298450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1</a:t>
            </a:r>
          </a:p>
        </p:txBody>
      </p:sp>
      <p:sp>
        <p:nvSpPr>
          <p:cNvPr id="6221" name="Oval 77"/>
          <p:cNvSpPr>
            <a:spLocks noChangeArrowheads="1"/>
          </p:cNvSpPr>
          <p:nvPr/>
        </p:nvSpPr>
        <p:spPr bwMode="auto">
          <a:xfrm>
            <a:off x="2987675" y="1125538"/>
            <a:ext cx="298450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2</a:t>
            </a:r>
          </a:p>
        </p:txBody>
      </p:sp>
      <p:sp>
        <p:nvSpPr>
          <p:cNvPr id="6222" name="Oval 78"/>
          <p:cNvSpPr>
            <a:spLocks noChangeArrowheads="1"/>
          </p:cNvSpPr>
          <p:nvPr/>
        </p:nvSpPr>
        <p:spPr bwMode="auto">
          <a:xfrm>
            <a:off x="2051050" y="2349500"/>
            <a:ext cx="298450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3</a:t>
            </a:r>
          </a:p>
        </p:txBody>
      </p:sp>
      <p:sp>
        <p:nvSpPr>
          <p:cNvPr id="6223" name="Oval 79"/>
          <p:cNvSpPr>
            <a:spLocks noChangeArrowheads="1"/>
          </p:cNvSpPr>
          <p:nvPr/>
        </p:nvSpPr>
        <p:spPr bwMode="auto">
          <a:xfrm>
            <a:off x="2987675" y="2349500"/>
            <a:ext cx="298450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4</a:t>
            </a:r>
          </a:p>
        </p:txBody>
      </p:sp>
      <p:sp>
        <p:nvSpPr>
          <p:cNvPr id="6224" name="Oval 80"/>
          <p:cNvSpPr>
            <a:spLocks noChangeArrowheads="1"/>
          </p:cNvSpPr>
          <p:nvPr/>
        </p:nvSpPr>
        <p:spPr bwMode="auto">
          <a:xfrm>
            <a:off x="5867400" y="2349500"/>
            <a:ext cx="298450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3</a:t>
            </a:r>
          </a:p>
        </p:txBody>
      </p:sp>
      <p:sp>
        <p:nvSpPr>
          <p:cNvPr id="6225" name="Oval 81"/>
          <p:cNvSpPr>
            <a:spLocks noChangeArrowheads="1"/>
          </p:cNvSpPr>
          <p:nvPr/>
        </p:nvSpPr>
        <p:spPr bwMode="auto">
          <a:xfrm>
            <a:off x="6737350" y="2332038"/>
            <a:ext cx="298450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/>
              <a:t>4</a:t>
            </a:r>
          </a:p>
        </p:txBody>
      </p:sp>
      <p:sp>
        <p:nvSpPr>
          <p:cNvPr id="6226" name="Text Box 82"/>
          <p:cNvSpPr txBox="1">
            <a:spLocks noChangeArrowheads="1"/>
          </p:cNvSpPr>
          <p:nvPr/>
        </p:nvSpPr>
        <p:spPr bwMode="auto">
          <a:xfrm>
            <a:off x="2392363" y="3475038"/>
            <a:ext cx="7318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Oberseite</a:t>
            </a:r>
          </a:p>
        </p:txBody>
      </p:sp>
      <p:sp>
        <p:nvSpPr>
          <p:cNvPr id="6227" name="Text Box 83"/>
          <p:cNvSpPr txBox="1">
            <a:spLocks noChangeArrowheads="1"/>
          </p:cNvSpPr>
          <p:nvPr/>
        </p:nvSpPr>
        <p:spPr bwMode="auto">
          <a:xfrm>
            <a:off x="6156325" y="3500438"/>
            <a:ext cx="7318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Oberseite</a:t>
            </a:r>
          </a:p>
        </p:txBody>
      </p:sp>
      <p:grpSp>
        <p:nvGrpSpPr>
          <p:cNvPr id="6228" name="Group 84"/>
          <p:cNvGrpSpPr>
            <a:grpSpLocks/>
          </p:cNvGrpSpPr>
          <p:nvPr/>
        </p:nvGrpSpPr>
        <p:grpSpPr bwMode="auto">
          <a:xfrm>
            <a:off x="7380288" y="188913"/>
            <a:ext cx="5613400" cy="3602037"/>
            <a:chOff x="3515" y="119"/>
            <a:chExt cx="3536" cy="2269"/>
          </a:xfrm>
        </p:grpSpPr>
        <p:grpSp>
          <p:nvGrpSpPr>
            <p:cNvPr id="6229" name="Group 85"/>
            <p:cNvGrpSpPr>
              <a:grpSpLocks/>
            </p:cNvGrpSpPr>
            <p:nvPr/>
          </p:nvGrpSpPr>
          <p:grpSpPr bwMode="auto">
            <a:xfrm>
              <a:off x="3515" y="120"/>
              <a:ext cx="3536" cy="2268"/>
              <a:chOff x="3515" y="119"/>
              <a:chExt cx="3536" cy="2268"/>
            </a:xfrm>
          </p:grpSpPr>
          <p:sp>
            <p:nvSpPr>
              <p:cNvPr id="6230" name="Rectangle 86"/>
              <p:cNvSpPr>
                <a:spLocks noChangeArrowheads="1"/>
              </p:cNvSpPr>
              <p:nvPr/>
            </p:nvSpPr>
            <p:spPr bwMode="auto">
              <a:xfrm>
                <a:off x="3551" y="119"/>
                <a:ext cx="1035" cy="22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6231" name="Line 87"/>
              <p:cNvSpPr>
                <a:spLocks noChangeShapeType="1"/>
              </p:cNvSpPr>
              <p:nvPr/>
            </p:nvSpPr>
            <p:spPr bwMode="auto">
              <a:xfrm flipV="1">
                <a:off x="3551" y="1570"/>
                <a:ext cx="3500" cy="6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232" name="Line 88"/>
              <p:cNvSpPr>
                <a:spLocks noChangeShapeType="1"/>
              </p:cNvSpPr>
              <p:nvPr/>
            </p:nvSpPr>
            <p:spPr bwMode="auto">
              <a:xfrm>
                <a:off x="3515" y="799"/>
                <a:ext cx="11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233" name="Line 89"/>
              <p:cNvSpPr>
                <a:spLocks noChangeShapeType="1"/>
              </p:cNvSpPr>
              <p:nvPr/>
            </p:nvSpPr>
            <p:spPr bwMode="auto">
              <a:xfrm flipH="1">
                <a:off x="3787" y="119"/>
                <a:ext cx="11" cy="2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234" name="Line 90"/>
              <p:cNvSpPr>
                <a:spLocks noChangeShapeType="1"/>
              </p:cNvSpPr>
              <p:nvPr/>
            </p:nvSpPr>
            <p:spPr bwMode="auto">
              <a:xfrm>
                <a:off x="3557" y="1162"/>
                <a:ext cx="998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6235" name="Line 91"/>
            <p:cNvSpPr>
              <a:spLocks noChangeShapeType="1"/>
            </p:cNvSpPr>
            <p:nvPr/>
          </p:nvSpPr>
          <p:spPr bwMode="auto">
            <a:xfrm flipH="1">
              <a:off x="4354" y="119"/>
              <a:ext cx="4" cy="2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236" name="Rectangle 92"/>
          <p:cNvSpPr>
            <a:spLocks noChangeArrowheads="1"/>
          </p:cNvSpPr>
          <p:nvPr/>
        </p:nvSpPr>
        <p:spPr bwMode="auto">
          <a:xfrm>
            <a:off x="7667625" y="1125538"/>
            <a:ext cx="325438" cy="2873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37" name="Rectangle 93"/>
          <p:cNvSpPr>
            <a:spLocks noChangeArrowheads="1"/>
          </p:cNvSpPr>
          <p:nvPr/>
        </p:nvSpPr>
        <p:spPr bwMode="auto">
          <a:xfrm>
            <a:off x="8509000" y="1123950"/>
            <a:ext cx="325438" cy="287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38" name="Rectangle 94"/>
          <p:cNvSpPr>
            <a:spLocks noChangeArrowheads="1"/>
          </p:cNvSpPr>
          <p:nvPr/>
        </p:nvSpPr>
        <p:spPr bwMode="auto">
          <a:xfrm>
            <a:off x="7610475" y="2359025"/>
            <a:ext cx="325438" cy="287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39" name="Rectangle 95"/>
          <p:cNvSpPr>
            <a:spLocks noChangeArrowheads="1"/>
          </p:cNvSpPr>
          <p:nvPr/>
        </p:nvSpPr>
        <p:spPr bwMode="auto">
          <a:xfrm>
            <a:off x="8493125" y="2374900"/>
            <a:ext cx="325438" cy="287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240" name="Oval 96"/>
          <p:cNvSpPr>
            <a:spLocks noChangeArrowheads="1"/>
          </p:cNvSpPr>
          <p:nvPr/>
        </p:nvSpPr>
        <p:spPr bwMode="auto">
          <a:xfrm>
            <a:off x="7667625" y="1125538"/>
            <a:ext cx="287338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 b="1"/>
              <a:t>1</a:t>
            </a:r>
          </a:p>
        </p:txBody>
      </p:sp>
      <p:sp>
        <p:nvSpPr>
          <p:cNvPr id="6241" name="Oval 97"/>
          <p:cNvSpPr>
            <a:spLocks noChangeArrowheads="1"/>
          </p:cNvSpPr>
          <p:nvPr/>
        </p:nvSpPr>
        <p:spPr bwMode="auto">
          <a:xfrm>
            <a:off x="8532813" y="1125538"/>
            <a:ext cx="287337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 b="1"/>
              <a:t>2</a:t>
            </a:r>
          </a:p>
        </p:txBody>
      </p:sp>
      <p:sp>
        <p:nvSpPr>
          <p:cNvPr id="6242" name="Oval 98"/>
          <p:cNvSpPr>
            <a:spLocks noChangeArrowheads="1"/>
          </p:cNvSpPr>
          <p:nvPr/>
        </p:nvSpPr>
        <p:spPr bwMode="auto">
          <a:xfrm>
            <a:off x="7623175" y="2365375"/>
            <a:ext cx="287338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 b="1"/>
              <a:t>3</a:t>
            </a:r>
          </a:p>
        </p:txBody>
      </p:sp>
      <p:sp>
        <p:nvSpPr>
          <p:cNvPr id="6243" name="Oval 99"/>
          <p:cNvSpPr>
            <a:spLocks noChangeArrowheads="1"/>
          </p:cNvSpPr>
          <p:nvPr/>
        </p:nvSpPr>
        <p:spPr bwMode="auto">
          <a:xfrm>
            <a:off x="8524875" y="2371725"/>
            <a:ext cx="287338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1200" b="1"/>
              <a:t>4</a:t>
            </a:r>
          </a:p>
        </p:txBody>
      </p:sp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7812088" y="3500438"/>
            <a:ext cx="7318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Oberseite</a:t>
            </a:r>
          </a:p>
        </p:txBody>
      </p:sp>
      <p:sp>
        <p:nvSpPr>
          <p:cNvPr id="6245" name="Text Box 101"/>
          <p:cNvSpPr txBox="1">
            <a:spLocks noChangeArrowheads="1"/>
          </p:cNvSpPr>
          <p:nvPr/>
        </p:nvSpPr>
        <p:spPr bwMode="auto">
          <a:xfrm>
            <a:off x="2195513" y="6308725"/>
            <a:ext cx="3883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600"/>
              <a:t>Ld4: Hinweise zu den Versuchsutensilien</a:t>
            </a:r>
          </a:p>
        </p:txBody>
      </p:sp>
      <p:sp>
        <p:nvSpPr>
          <p:cNvPr id="6246" name="Text Box 102"/>
          <p:cNvSpPr txBox="1">
            <a:spLocks noChangeArrowheads="1"/>
          </p:cNvSpPr>
          <p:nvPr/>
        </p:nvSpPr>
        <p:spPr bwMode="auto">
          <a:xfrm>
            <a:off x="179388" y="3789363"/>
            <a:ext cx="8856662" cy="141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altLang="de-DE" sz="1200" b="1"/>
              <a:t>1.  Maße der Flügelprofile</a:t>
            </a:r>
            <a:r>
              <a:rPr lang="de-DE" altLang="de-DE" sz="1400"/>
              <a:t> </a:t>
            </a:r>
            <a:endParaRPr lang="de-DE" altLang="de-DE"/>
          </a:p>
          <a:p>
            <a:r>
              <a:rPr lang="de-DE" altLang="de-DE"/>
              <a:t>Die Flügelprofile sollten möglichst leicht sein. Die Maße sind so gewählt, dass Ober- und Unterseite bündig zusammen geheftet werden können. </a:t>
            </a:r>
          </a:p>
          <a:p>
            <a:r>
              <a:rPr lang="de-DE" altLang="de-DE"/>
              <a:t>Die Löcher können mit einer Nagelschere ausgeschnitten werden; sie sollten einen Durchmesser von etwa 6 mm haben und noch in den Kasten passen. </a:t>
            </a:r>
          </a:p>
          <a:p>
            <a:r>
              <a:rPr lang="de-DE" altLang="de-DE"/>
              <a:t>Die Metallstäbe haben einen Durchmesser von 2,5 mm; es können auch lange Stricknadeln dieses Durchmessers für den Versuch verwendet werden.</a:t>
            </a:r>
          </a:p>
          <a:p>
            <a:endParaRPr lang="de-DE" altLang="de-DE" sz="900"/>
          </a:p>
          <a:p>
            <a:pPr>
              <a:buFontTx/>
              <a:buAutoNum type="arabicPeriod" startAt="2"/>
            </a:pPr>
            <a:r>
              <a:rPr lang="de-DE" altLang="de-DE" sz="1200" b="1"/>
              <a:t>Die Raketenautos</a:t>
            </a:r>
            <a:r>
              <a:rPr lang="de-DE" altLang="de-DE" sz="1400"/>
              <a:t> </a:t>
            </a:r>
          </a:p>
          <a:p>
            <a:r>
              <a:rPr lang="de-DE" altLang="de-DE"/>
              <a:t>Die Raketenautos stammen aus dem Museumsshop des Deutschen Museums in München;</a:t>
            </a:r>
          </a:p>
          <a:p>
            <a:r>
              <a:rPr lang="de-DE" altLang="de-DE"/>
              <a:t>sie sind auch über Versand erhältlich und kosten 3,95 €  (Stand 2013)</a:t>
            </a:r>
          </a:p>
        </p:txBody>
      </p:sp>
      <p:sp>
        <p:nvSpPr>
          <p:cNvPr id="6247" name="Text Box 103"/>
          <p:cNvSpPr txBox="1">
            <a:spLocks noChangeArrowheads="1"/>
          </p:cNvSpPr>
          <p:nvPr/>
        </p:nvSpPr>
        <p:spPr bwMode="auto">
          <a:xfrm>
            <a:off x="179388" y="5229225"/>
            <a:ext cx="6053137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altLang="de-DE" sz="1200" b="1"/>
              <a:t>3.  Gut geeignete Ballonluftpumpe</a:t>
            </a:r>
            <a:r>
              <a:rPr lang="de-DE" altLang="de-DE" sz="1400" b="1"/>
              <a:t>  </a:t>
            </a:r>
            <a:r>
              <a:rPr lang="de-DE" altLang="de-DE" sz="900"/>
              <a:t>(siehe Abbildung)</a:t>
            </a:r>
          </a:p>
          <a:p>
            <a:r>
              <a:rPr lang="de-DE" altLang="de-DE"/>
              <a:t>Erhältlich in der Spielwarenabteilung von Kaufhäusern.</a:t>
            </a:r>
          </a:p>
          <a:p>
            <a:endParaRPr lang="de-DE" altLang="de-DE" sz="1200"/>
          </a:p>
          <a:p>
            <a:r>
              <a:rPr lang="de-DE" altLang="de-DE" sz="1200" b="1"/>
              <a:t>4.  Die Ventilatoren</a:t>
            </a:r>
            <a:r>
              <a:rPr lang="de-DE" altLang="de-DE" sz="1400"/>
              <a:t> </a:t>
            </a:r>
          </a:p>
          <a:p>
            <a:r>
              <a:rPr lang="de-DE" altLang="de-DE"/>
              <a:t>können in MÄC Geiz- oder Ein-Euro-Läden gekauft werden. Sie kosten ohne Batterien 1,- € (Stand 2013)</a:t>
            </a:r>
          </a:p>
        </p:txBody>
      </p:sp>
      <p:pic>
        <p:nvPicPr>
          <p:cNvPr id="6248" name="Picture 104" descr="Ballonpum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652963"/>
            <a:ext cx="741362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Bildschirmpräsentation (4:3)</PresentationFormat>
  <Paragraphs>60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Standarddesign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Christian.Jung</cp:lastModifiedBy>
  <cp:revision>20</cp:revision>
  <dcterms:created xsi:type="dcterms:W3CDTF">2013-06-28T13:15:54Z</dcterms:created>
  <dcterms:modified xsi:type="dcterms:W3CDTF">2019-04-16T06:50:30Z</dcterms:modified>
</cp:coreProperties>
</file>