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  <p:sldId id="262" r:id="rId5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EAEAEA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1650" y="-7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3C547A-3595-4968-8934-DF76BC9BF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5F80724-5342-4C2C-8128-103CB2654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A73F0F5-5CD4-4E1F-BEF1-777D6C2BC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D25AB5-0227-4F78-BA6B-3D01E1DC1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2E250D-649B-4FF7-B029-39500C39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54EAE-7221-4EDF-A73A-6C72F5553A9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435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57E66-9D26-4165-9CFB-0E13E4D6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D76E05-407D-4A1A-AECB-827F609D4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C903CF-D91E-416D-A756-1034F9DA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51DA14-D25B-4505-8DCE-D20DB8A5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085FC5-B939-4B8C-A612-3171146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E466E-FC96-4F30-90A5-2589F4423B9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791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27366-FF71-4516-9FBD-F0F43B60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AE9E15-3F97-4E61-BC34-EF0ADE455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60A0E6-FF95-46F1-82D3-13D152EC0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BFA412-A666-4A5E-BF92-46F2112A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E78BAA-396C-4117-816B-DCA13084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BE4B-88B2-4A45-9E07-B731C0D536C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010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91B49-6395-4786-96C3-00C98457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4AFAF6-A45B-4F1D-BE0E-3A3524677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4B5C0EF-0C4D-4802-8D15-715B5A0DF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B88A11-B96C-4EB0-97D6-589C91BC1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D5FA59-5442-4273-956A-E9FDDEC2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B3826B-F59B-45D9-86A1-44EFAC886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768F8-3B1F-409C-8BC3-157D98B12A9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440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F79E0-32B5-4E7A-9629-CD2E650B6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039B89-BCC8-4530-AC0F-C167345D3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98F3D3-1457-4831-B45A-87FB1850F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4B3261C-EBE2-4833-A7CF-B7B5A8B60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89B809B-D709-40A1-AD47-68A81AF38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7A6C60B-DDF7-4AA0-8ADA-7BBD81D1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EAE4C65-6C9D-4E54-866A-DFA7E15A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77347F-285A-4BE9-A31C-4B140460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026EC-E92D-4FCC-9F8B-FE7CABF18D4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9335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BC591D-0A50-4203-85BE-0C8354E9B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06626FD-A9C8-43E2-A161-1F1DA3500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B53046-2058-4FC4-B0BC-1B4E1C8B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E1DF01-9F4C-4902-A73D-23268A9B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5B210-92E9-4B41-A797-9598B896493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5240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3EFCEA1-6664-426A-8A03-A15993BBE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07C19DB-D281-4430-99D7-8484B2CC7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5EED60-EF12-4DEC-BAEE-4B14486C1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5E883-BC21-4C3C-9485-DD293B7341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7502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B2C4B-3FCE-4213-9070-7560B69E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1F6C8C-60F0-453B-8654-D9B1DCA9D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165FD4-D542-4EB2-AC7E-C9BB56C39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DF3949-075E-4536-873A-9086EFA3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FAA4CA-7D74-437D-95A6-A914CC51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97F9E3-BA12-4D4A-87AD-ABCF8928F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7C4A8-DF52-4D00-BB4B-8F5A67A000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14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C505C-0359-4A47-99A7-E9163A4A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69DA4B0-330F-43F8-8E8D-CA29FF231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09E925-EEAC-4C23-9CE3-E8FDE407E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D6357D-95E2-471E-8D2B-62EE5F7AF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112614-A89E-4452-9847-AD82E111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179B49-A539-4762-A345-54154ADC9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B87FA-B38C-400D-8B9B-CD8B3FD5C45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244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451B8-3C8E-48C4-BBAF-C1C41032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0C59B5-7B4D-460E-B9BE-9E47C5A5C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011179-E7E3-4D0E-BEFE-67EAC324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F4AD45-DB9A-4F3F-8661-55F84C11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A93CD5-00CF-4CC9-8519-F113255BF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1382E-9689-4BAB-BDF8-D75F9AD26C6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343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73A3FA9-806D-4C06-9D10-7CF52FC3EB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615BA8B-A962-43C9-9690-9052C8CE9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C6C703-02E5-47F8-91D1-C975A287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C79B21-3D82-413F-AD1F-D66BD39B8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848C75-761D-4B6B-B22C-D105F4E4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EFCF4-04EB-4AA7-9305-33AC084F595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6143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43653F1-52E8-44C9-A993-9A3E6DD02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90C22F1-2F80-41F3-889B-4DFCC58E10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EB3C9F7-38FB-434A-9670-2E1B2F0D82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C5FEE68-9351-4C24-9115-9799A6437D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2824BE-DB6C-4B2A-B0A8-CBC7B2692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74F114-0608-4AEF-AFD2-C5CE5464889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56881CFA-0CCC-4E96-A381-A148F9BA4F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938500"/>
            <a:ext cx="6172200" cy="2238205"/>
          </a:xfrm>
          <a:noFill/>
          <a:ln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Warme Luftteilchen bewegen sich stärker als kalte Luftteilchen und brauchen daher mehr Platz.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Das kann man durch seitliches Bewegen der Arme nachspielen. Stellt man vier bis sechs Kinder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auf ein Blatt Papier und lässt sie warme Luftteilchen durch starke Armbewegungen simulieren,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so kann man zeigen, dass warme, sich stark bewegende Luftteilchen mehr Platz brauchen als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kalte Luftteilchen.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In der Physik sprechen wir von Teilchen oder  </a:t>
            </a:r>
            <a:r>
              <a:rPr lang="de-DE" altLang="zh-CN" sz="1100" b="1">
                <a:ea typeface="宋体" panose="02010600030101010101" pitchFamily="2" charset="-122"/>
              </a:rPr>
              <a:t>Molekülen</a:t>
            </a:r>
            <a:r>
              <a:rPr lang="de-DE" altLang="zh-CN" sz="1100">
                <a:ea typeface="宋体" panose="02010600030101010101" pitchFamily="2" charset="-122"/>
              </a:rPr>
              <a:t> und nennen die Masse der Moleküle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pro Volumen  </a:t>
            </a:r>
            <a:r>
              <a:rPr lang="de-DE" altLang="zh-CN" sz="1100" b="1">
                <a:ea typeface="宋体" panose="02010600030101010101" pitchFamily="2" charset="-122"/>
              </a:rPr>
              <a:t>Dichte  </a:t>
            </a:r>
            <a:r>
              <a:rPr lang="de-DE" altLang="zh-CN" sz="1100">
                <a:ea typeface="宋体" panose="02010600030101010101" pitchFamily="2" charset="-122"/>
              </a:rPr>
              <a:t>(kg/m³)</a:t>
            </a:r>
            <a:r>
              <a:rPr lang="de-DE" altLang="zh-CN" sz="1100" b="1">
                <a:ea typeface="宋体" panose="02010600030101010101" pitchFamily="2" charset="-122"/>
              </a:rPr>
              <a:t>.</a:t>
            </a:r>
            <a:r>
              <a:rPr lang="de-DE" altLang="zh-CN" sz="1100">
                <a:ea typeface="宋体" panose="02010600030101010101" pitchFamily="2" charset="-122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Die Dichte ist jedoch nicht nur abhängig von der </a:t>
            </a:r>
            <a:r>
              <a:rPr lang="de-DE" altLang="zh-CN" sz="1100" u="sng">
                <a:ea typeface="宋体" panose="02010600030101010101" pitchFamily="2" charset="-122"/>
              </a:rPr>
              <a:t>Anzahl </a:t>
            </a:r>
            <a:r>
              <a:rPr lang="de-DE" altLang="zh-CN" sz="1100">
                <a:ea typeface="宋体" panose="02010600030101010101" pitchFamily="2" charset="-122"/>
              </a:rPr>
              <a:t>der Moleküle sondern auch von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der </a:t>
            </a:r>
            <a:r>
              <a:rPr lang="de-DE" altLang="zh-CN" sz="1100" u="sng">
                <a:ea typeface="宋体" panose="02010600030101010101" pitchFamily="2" charset="-122"/>
              </a:rPr>
              <a:t>Masse </a:t>
            </a:r>
            <a:r>
              <a:rPr lang="de-DE" altLang="zh-CN" sz="1100">
                <a:ea typeface="宋体" panose="02010600030101010101" pitchFamily="2" charset="-122"/>
              </a:rPr>
              <a:t>des einzelnen  Moleküls (Molekülmasse oder Atommasse).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Ein Heißluftballon fliegt nach oben, weil in dem Ballon weniger Luftteilchen sind als in 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Umgebung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Ein Gasballon fliegt nach oben, weil die Molekülmasse des Gases geringer ist als die von Luft: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zh-CN" sz="1100">
                <a:ea typeface="宋体" panose="02010600030101010101" pitchFamily="2" charset="-122"/>
              </a:rPr>
              <a:t>Luftschiffe werde mit Helium gefüllt.</a:t>
            </a:r>
            <a:endParaRPr lang="de-DE" altLang="de-DE" sz="110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8C5CD33B-855F-4135-B721-808696B08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88" y="106363"/>
            <a:ext cx="659765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e-DE" altLang="zh-CN" sz="1000" dirty="0">
                <a:solidFill>
                  <a:schemeClr val="tx2"/>
                </a:solidFill>
                <a:ea typeface="宋体" panose="02010600030101010101" pitchFamily="2" charset="-122"/>
              </a:rPr>
              <a:t>   </a:t>
            </a:r>
            <a:r>
              <a:rPr lang="de-DE" altLang="zh-CN" sz="1000" dirty="0">
                <a:solidFill>
                  <a:schemeClr val="tx2"/>
                </a:solidFill>
                <a:ea typeface="宋体" panose="02010600030101010101" pitchFamily="2" charset="-122"/>
                <a:hlinkClick r:id="rId2"/>
              </a:rPr>
              <a:t>www.zauberhafte-physik.net</a:t>
            </a:r>
            <a:r>
              <a:rPr lang="de-DE" altLang="zh-CN" sz="1000" dirty="0">
                <a:solidFill>
                  <a:schemeClr val="tx2"/>
                </a:solidFill>
                <a:ea typeface="宋体" panose="02010600030101010101" pitchFamily="2" charset="-122"/>
              </a:rPr>
              <a:t>   1-Physik-Hinweise Papierspirale.pptx - Thema: Warme Luft - Stand: 18.09.2018</a:t>
            </a:r>
            <a:br>
              <a:rPr lang="de-DE" altLang="zh-CN" b="1" dirty="0">
                <a:solidFill>
                  <a:schemeClr val="tx2"/>
                </a:solidFill>
                <a:ea typeface="宋体" panose="02010600030101010101" pitchFamily="2" charset="-122"/>
              </a:rPr>
            </a:br>
            <a:endParaRPr lang="de-DE" altLang="zh-CN" b="1" dirty="0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e-DE" altLang="zh-CN" b="1" dirty="0">
                <a:solidFill>
                  <a:schemeClr val="tx2"/>
                </a:solidFill>
                <a:ea typeface="宋体" panose="02010600030101010101" pitchFamily="2" charset="-122"/>
              </a:rPr>
              <a:t>Physikalische Hinweise zur „Papierspirale (1)“ </a:t>
            </a:r>
            <a:endParaRPr lang="de-DE" altLang="de-DE" b="1" dirty="0">
              <a:solidFill>
                <a:schemeClr val="tx2"/>
              </a:solidFill>
            </a:endParaRP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30BD2AF5-3DA4-4E2E-A60B-1DE9F0D73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07" y="3234901"/>
            <a:ext cx="6161088" cy="57308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zh-CN" sz="1100" b="1" u="sng" dirty="0">
                <a:ea typeface="宋体" panose="02010600030101010101" pitchFamily="2" charset="-122"/>
              </a:rPr>
              <a:t>Versuch : Der fliegende Teebeutel</a:t>
            </a:r>
            <a:endParaRPr lang="de-DE" altLang="zh-CN" sz="1100" dirty="0">
              <a:ea typeface="宋体" panose="02010600030101010101" pitchFamily="2" charset="-122"/>
            </a:endParaRPr>
          </a:p>
          <a:p>
            <a:r>
              <a:rPr lang="de-DE" altLang="zh-CN" sz="1100" dirty="0">
                <a:ea typeface="宋体" panose="02010600030101010101" pitchFamily="2" charset="-122"/>
              </a:rPr>
              <a:t>Dazu brauchen wir folgende Versuchsutensilien: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Teebeutel *)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feuerfeste Unterlage, z.B. einen Deckel von einer Dose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Gasanzünder</a:t>
            </a:r>
          </a:p>
          <a:p>
            <a:pPr>
              <a:spcBef>
                <a:spcPct val="20000"/>
              </a:spcBef>
            </a:pPr>
            <a:r>
              <a:rPr lang="de-DE" altLang="zh-CN" sz="1100" dirty="0">
                <a:ea typeface="宋体" panose="02010600030101010101" pitchFamily="2" charset="-122"/>
              </a:rPr>
              <a:t>Schneidet  den oberen Teil des Teebeutels unterhalb der kleinen Klammer ab.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Schüttet den Inhalt des Teebeutels in einen Papierkorb.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Faltet den Teebeutel zu einer Röhre auf.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Stellt die Teebeutelröhre auf eine feuerfeste Unterlage.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Nun zündet die Röhre mit dem Feueranzünder </a:t>
            </a:r>
            <a:r>
              <a:rPr lang="de-DE" altLang="zh-CN" sz="1100" b="1" dirty="0">
                <a:ea typeface="宋体" panose="02010600030101010101" pitchFamily="2" charset="-122"/>
              </a:rPr>
              <a:t>am oberen Rand</a:t>
            </a:r>
            <a:r>
              <a:rPr lang="de-DE" altLang="zh-CN" sz="1100" dirty="0">
                <a:ea typeface="宋体" panose="02010600030101010101" pitchFamily="2" charset="-122"/>
              </a:rPr>
              <a:t> an.</a:t>
            </a:r>
            <a:endParaRPr lang="de-DE" altLang="zh-CN" sz="1100" b="1" dirty="0">
              <a:ea typeface="宋体" panose="02010600030101010101" pitchFamily="2" charset="-122"/>
            </a:endParaRPr>
          </a:p>
          <a:p>
            <a:endParaRPr lang="de-DE" altLang="zh-CN" sz="900" b="1" dirty="0">
              <a:ea typeface="宋体" panose="02010600030101010101" pitchFamily="2" charset="-122"/>
            </a:endParaRPr>
          </a:p>
          <a:p>
            <a:r>
              <a:rPr lang="de-DE" altLang="zh-CN" sz="1100" b="1" dirty="0">
                <a:ea typeface="宋体" panose="02010600030101010101" pitchFamily="2" charset="-122"/>
              </a:rPr>
              <a:t>Was beobachtet ihr?</a:t>
            </a:r>
            <a:endParaRPr lang="de-DE" altLang="zh-CN" sz="1100" dirty="0">
              <a:ea typeface="宋体" panose="02010600030101010101" pitchFamily="2" charset="-122"/>
            </a:endParaRPr>
          </a:p>
          <a:p>
            <a:r>
              <a:rPr lang="de-DE" altLang="zh-CN" sz="1100" dirty="0">
                <a:ea typeface="宋体" panose="02010600030101010101" pitchFamily="2" charset="-122"/>
              </a:rPr>
              <a:t>Die Röhre brennt von oben herunter. Kurz bevor die Flamme am unteren Ende der Röhre angekommen ist, beginnt die Asche nach oben zu fliegen. Das ist nicht gefährlich,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weil das Papier schon weitgehend verbrannt ist.</a:t>
            </a:r>
            <a:endParaRPr lang="de-DE" altLang="zh-CN" sz="1100" b="1" dirty="0">
              <a:ea typeface="宋体" panose="02010600030101010101" pitchFamily="2" charset="-122"/>
            </a:endParaRPr>
          </a:p>
          <a:p>
            <a:endParaRPr lang="de-DE" altLang="zh-CN" sz="900" b="1" dirty="0">
              <a:ea typeface="宋体" panose="02010600030101010101" pitchFamily="2" charset="-122"/>
            </a:endParaRPr>
          </a:p>
          <a:p>
            <a:r>
              <a:rPr lang="de-DE" altLang="zh-CN" sz="1100" b="1" dirty="0">
                <a:ea typeface="宋体" panose="02010600030101010101" pitchFamily="2" charset="-122"/>
              </a:rPr>
              <a:t>Erklärung</a:t>
            </a:r>
            <a:endParaRPr lang="de-DE" altLang="zh-CN" sz="1100" dirty="0">
              <a:ea typeface="宋体" panose="02010600030101010101" pitchFamily="2" charset="-122"/>
            </a:endParaRPr>
          </a:p>
          <a:p>
            <a:r>
              <a:rPr lang="de-DE" altLang="zh-CN" sz="1100" dirty="0">
                <a:ea typeface="宋体" panose="02010600030101010101" pitchFamily="2" charset="-122"/>
              </a:rPr>
              <a:t>Die Luft in der Röhre erwärmt sich durch das Verbrennen und erzeugt in der Röhre einen aufsteigenden, warmen Luftstrom. Wenn die Röhre mit der Asche leicht genug geworden ist,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zieht dieser Luftstrom die Röhre nach oben. </a:t>
            </a:r>
          </a:p>
          <a:p>
            <a:pPr>
              <a:spcBef>
                <a:spcPct val="20000"/>
              </a:spcBef>
            </a:pPr>
            <a:r>
              <a:rPr lang="de-DE" altLang="zh-CN" sz="1100" dirty="0">
                <a:ea typeface="宋体" panose="02010600030101010101" pitchFamily="2" charset="-122"/>
              </a:rPr>
              <a:t>*) </a:t>
            </a:r>
            <a:r>
              <a:rPr lang="de-DE" altLang="zh-CN" sz="1100" u="sng" dirty="0">
                <a:ea typeface="宋体" panose="02010600030101010101" pitchFamily="2" charset="-122"/>
              </a:rPr>
              <a:t>Hinweis:</a:t>
            </a:r>
            <a:r>
              <a:rPr lang="de-DE" altLang="zh-CN" sz="1100" dirty="0">
                <a:ea typeface="宋体" panose="02010600030101010101" pitchFamily="2" charset="-122"/>
              </a:rPr>
              <a:t>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Manche Teebeutel sind nicht leicht genug, daher sollte man den Versuch vorher ausprobieren.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Wir machen den Versuch mit Teebeuteln von </a:t>
            </a:r>
            <a:r>
              <a:rPr lang="de-DE" altLang="zh-CN" sz="1100" i="1" dirty="0">
                <a:ea typeface="宋体" panose="02010600030101010101" pitchFamily="2" charset="-122"/>
              </a:rPr>
              <a:t>Meßmer Grünem Tee</a:t>
            </a:r>
            <a:r>
              <a:rPr lang="de-DE" altLang="zh-CN" sz="1100" dirty="0">
                <a:ea typeface="宋体" panose="02010600030101010101" pitchFamily="2" charset="-122"/>
              </a:rPr>
              <a:t>.</a:t>
            </a:r>
            <a:endParaRPr lang="de-DE" altLang="zh-CN" sz="1100" b="1" dirty="0">
              <a:ea typeface="宋体" panose="02010600030101010101" pitchFamily="2" charset="-122"/>
            </a:endParaRPr>
          </a:p>
          <a:p>
            <a:endParaRPr lang="de-DE" altLang="zh-CN" sz="900" b="1" dirty="0">
              <a:ea typeface="宋体" panose="02010600030101010101" pitchFamily="2" charset="-122"/>
            </a:endParaRPr>
          </a:p>
          <a:p>
            <a:r>
              <a:rPr lang="de-DE" altLang="zh-CN" sz="1100" b="1" dirty="0">
                <a:ea typeface="宋体" panose="02010600030101010101" pitchFamily="2" charset="-122"/>
              </a:rPr>
              <a:t>Weite Beispiele für Dichteunterschiede durch Temperaturunterschiede:</a:t>
            </a:r>
            <a:endParaRPr lang="de-DE" altLang="zh-CN" sz="1100" dirty="0">
              <a:ea typeface="宋体" panose="02010600030101010101" pitchFamily="2" charset="-122"/>
            </a:endParaRP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Im Winter können die Kinder ihre Papierspirale auch über die Heizung halten.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Neben einer brennenden Kerze ist es sehr viel kühler als über der Kerzenflamme – die warme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  Luft steigt nach oben.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Wir picken ein Ei an, bevor wir es kochen, damit die Luft im Ei beim Kochen  entweichen kann </a:t>
            </a:r>
          </a:p>
          <a:p>
            <a:r>
              <a:rPr lang="de-DE" altLang="zh-CN" sz="1100" dirty="0">
                <a:ea typeface="宋体" panose="02010600030101010101" pitchFamily="2" charset="-122"/>
              </a:rPr>
              <a:t>  und die Schale nicht platzt.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Weihnachtspyramide</a:t>
            </a:r>
          </a:p>
          <a:p>
            <a:pPr>
              <a:buFontTx/>
              <a:buChar char="•"/>
            </a:pPr>
            <a:r>
              <a:rPr lang="de-DE" altLang="zh-CN" sz="1100" dirty="0">
                <a:ea typeface="宋体" panose="02010600030101010101" pitchFamily="2" charset="-122"/>
              </a:rPr>
              <a:t> Thermik beim Segelfliegen</a:t>
            </a:r>
          </a:p>
          <a:p>
            <a:pPr>
              <a:spcBef>
                <a:spcPts val="600"/>
              </a:spcBef>
            </a:pPr>
            <a:r>
              <a:rPr lang="de-DE" altLang="de-DE" sz="1100" dirty="0">
                <a:ea typeface="宋体" panose="02010600030101010101" pitchFamily="2" charset="-122"/>
              </a:rPr>
              <a:t>Weitere Versuche siehe </a:t>
            </a:r>
            <a:r>
              <a:rPr lang="de-DE" altLang="de-DE" sz="1100" b="1" u="sng" dirty="0">
                <a:ea typeface="宋体" panose="02010600030101010101" pitchFamily="2" charset="-122"/>
              </a:rPr>
              <a:t>Sachkiste warme Luft</a:t>
            </a:r>
            <a:endParaRPr lang="de-DE" altLang="de-DE" sz="1100" b="1" u="sn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>
            <a:extLst>
              <a:ext uri="{FF2B5EF4-FFF2-40B4-BE49-F238E27FC236}">
                <a16:creationId xmlns:a16="http://schemas.microsoft.com/office/drawing/2014/main" id="{CDB372BC-6E1D-464D-806A-CD3D6BD0D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38" y="2698750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400"/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C19DD5CE-7DE5-4B31-9BE0-4EE33DACD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7308850"/>
            <a:ext cx="6191250" cy="14414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2000">
                <a:solidFill>
                  <a:schemeClr val="accent2"/>
                </a:solidFill>
              </a:rPr>
              <a:t>Auftrieb durch Dichteunterschiede</a:t>
            </a:r>
            <a:r>
              <a:rPr lang="de-DE" altLang="de-DE" sz="2800">
                <a:solidFill>
                  <a:srgbClr val="006600"/>
                </a:solidFill>
              </a:rPr>
              <a:t> </a:t>
            </a:r>
          </a:p>
          <a:p>
            <a:r>
              <a:rPr lang="de-DE" altLang="de-DE" sz="1200"/>
              <a:t>(Archimedisches Prinzip)</a:t>
            </a:r>
          </a:p>
          <a:p>
            <a:r>
              <a:rPr lang="de-DE" altLang="de-DE" sz="1200"/>
              <a:t>Die vom Ballon verdrängte Umgebungsluft ist schwerer als der Ballon. </a:t>
            </a:r>
          </a:p>
          <a:p>
            <a:r>
              <a:rPr lang="de-DE" altLang="de-DE" sz="1200"/>
              <a:t>Der Ballon steigt, wenn das </a:t>
            </a:r>
            <a:r>
              <a:rPr lang="de-DE" altLang="de-DE" sz="1200">
                <a:solidFill>
                  <a:schemeClr val="accent2"/>
                </a:solidFill>
              </a:rPr>
              <a:t>Gewicht der verdrängten Luft</a:t>
            </a:r>
            <a:r>
              <a:rPr lang="de-DE" altLang="de-DE" sz="1200"/>
              <a:t> größer ist als das Gewicht (die Gewichtskraft) des Ballons.</a:t>
            </a:r>
          </a:p>
          <a:p>
            <a:endParaRPr lang="de-DE" altLang="de-DE" sz="1200">
              <a:solidFill>
                <a:srgbClr val="006600"/>
              </a:solidFill>
            </a:endParaRP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B655B6CA-649B-48A2-9345-5104D7492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3492500"/>
            <a:ext cx="59769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>
                <a:solidFill>
                  <a:schemeClr val="accent2"/>
                </a:solidFill>
              </a:rPr>
              <a:t>Heißluftballon</a:t>
            </a:r>
            <a:r>
              <a:rPr lang="de-DE" altLang="de-DE" sz="1200">
                <a:solidFill>
                  <a:srgbClr val="006600"/>
                </a:solidFill>
              </a:rPr>
              <a:t> </a:t>
            </a:r>
            <a:r>
              <a:rPr lang="de-DE" altLang="de-DE" sz="1200"/>
              <a:t>(warme Luft ist leichter als kalte Luft)</a:t>
            </a:r>
          </a:p>
          <a:p>
            <a:r>
              <a:rPr lang="de-DE" altLang="de-DE" sz="1200"/>
              <a:t>das heißt: ein bestimmtes Volumen heiße Luft wiegt weniger als das gleiche Volumen kalte Luft. Im Volumen der heißen Luft sind </a:t>
            </a:r>
            <a:r>
              <a:rPr lang="de-DE" altLang="de-DE" sz="1200" b="1">
                <a:solidFill>
                  <a:schemeClr val="accent2"/>
                </a:solidFill>
              </a:rPr>
              <a:t>weniger Luftteilchen</a:t>
            </a:r>
            <a:r>
              <a:rPr lang="de-DE" altLang="de-DE" sz="1200"/>
              <a:t> als in dem gleich großen der kalten Luft.</a:t>
            </a: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C62C701F-9D7F-4605-9369-FFB6F6D42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6443663"/>
            <a:ext cx="59055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dirty="0">
                <a:solidFill>
                  <a:schemeClr val="accent2"/>
                </a:solidFill>
              </a:rPr>
              <a:t>Gasballon</a:t>
            </a:r>
            <a:r>
              <a:rPr lang="de-DE" altLang="de-DE" sz="1200" dirty="0"/>
              <a:t>  (Helium ist leichter als Luft) </a:t>
            </a:r>
          </a:p>
          <a:p>
            <a:r>
              <a:rPr lang="de-DE" altLang="de-DE" sz="1200" dirty="0"/>
              <a:t>Das heißt: Das Molekül Helium hat eine </a:t>
            </a:r>
            <a:r>
              <a:rPr lang="de-DE" altLang="de-DE" sz="1200" b="1" dirty="0">
                <a:solidFill>
                  <a:schemeClr val="accent2"/>
                </a:solidFill>
              </a:rPr>
              <a:t>geringere Molekülmasse</a:t>
            </a:r>
            <a:r>
              <a:rPr lang="de-DE" altLang="de-DE" sz="1200" dirty="0"/>
              <a:t> als das Molekül Luft.</a:t>
            </a: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9BDD901F-EF5D-419D-9874-893934765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95288"/>
            <a:ext cx="62833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200" b="1">
                <a:solidFill>
                  <a:schemeClr val="accent2"/>
                </a:solidFill>
              </a:rPr>
              <a:t>Statischer Auftrieb durch Dichteunterschiede</a:t>
            </a:r>
            <a:r>
              <a:rPr lang="de-DE" altLang="de-DE"/>
              <a:t> </a:t>
            </a:r>
          </a:p>
        </p:txBody>
      </p:sp>
      <p:sp>
        <p:nvSpPr>
          <p:cNvPr id="10254" name="Text Box 14">
            <a:extLst>
              <a:ext uri="{FF2B5EF4-FFF2-40B4-BE49-F238E27FC236}">
                <a16:creationId xmlns:a16="http://schemas.microsoft.com/office/drawing/2014/main" id="{9AAAEAC3-EA6B-413C-8553-FCF2595DD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0"/>
            <a:ext cx="3530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zh-CN" sz="900">
                <a:solidFill>
                  <a:schemeClr val="tx2"/>
                </a:solidFill>
                <a:ea typeface="宋体" panose="02010600030101010101" pitchFamily="2" charset="-122"/>
              </a:rPr>
              <a:t>Datei:  1-Physik-Hinweise Papierspirale.doc  -   Stand: 18.09.2018</a:t>
            </a:r>
            <a:endParaRPr lang="de-DE" altLang="de-DE" sz="900">
              <a:solidFill>
                <a:schemeClr val="tx2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7CFA4EC-CE9D-4055-BD23-82B8411224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906" y="915536"/>
            <a:ext cx="1884987" cy="255258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F4E5CE7-BD6F-4CFA-86FB-AE0B15EBA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106" y="4337050"/>
            <a:ext cx="3070054" cy="20822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kt 3">
            <a:extLst>
              <a:ext uri="{FF2B5EF4-FFF2-40B4-BE49-F238E27FC236}">
                <a16:creationId xmlns:a16="http://schemas.microsoft.com/office/drawing/2014/main" id="{59BD7303-F304-448F-AB2F-61C24ED89503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04813" y="1835150"/>
          <a:ext cx="6172200" cy="341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SAX XML Reader 5.0" r:id="rId3" imgW="44443650" imgH="24593550" progId="Msxml2.SAXXMLReader.5.0">
                  <p:embed/>
                </p:oleObj>
              </mc:Choice>
              <mc:Fallback>
                <p:oleObj name="SAX XML Reader 5.0" r:id="rId3" imgW="44443650" imgH="24593550" progId="Msxml2.SAXXMLReader.5.0">
                  <p:embed/>
                  <p:pic>
                    <p:nvPicPr>
                      <p:cNvPr id="8196" name="Objekt 3">
                        <a:extLst>
                          <a:ext uri="{FF2B5EF4-FFF2-40B4-BE49-F238E27FC236}">
                            <a16:creationId xmlns:a16="http://schemas.microsoft.com/office/drawing/2014/main" id="{59BD7303-F304-448F-AB2F-61C24ED895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1835150"/>
                        <a:ext cx="6172200" cy="341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8">
            <a:extLst>
              <a:ext uri="{FF2B5EF4-FFF2-40B4-BE49-F238E27FC236}">
                <a16:creationId xmlns:a16="http://schemas.microsoft.com/office/drawing/2014/main" id="{8F6FA70A-531C-4D5F-8A36-0E464490D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6011863"/>
            <a:ext cx="6192838" cy="2320925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2000">
                <a:solidFill>
                  <a:srgbClr val="0033CC"/>
                </a:solidFill>
              </a:rPr>
              <a:t>Archimedisches Prinzip beim Wasser</a:t>
            </a:r>
          </a:p>
          <a:p>
            <a:endParaRPr lang="de-DE" altLang="de-DE" sz="1400"/>
          </a:p>
          <a:p>
            <a:r>
              <a:rPr lang="de-DE" altLang="de-DE" sz="1400"/>
              <a:t>Das Kneteboot schwimmt, wenn das Gewicht des verdrängten Wassers (straffiert eingezeichnet) mindestens so groß ist wie das Gewicht des Knetebootes. Das verdrängte Wasser erzeugt die Auftriebskraft.</a:t>
            </a:r>
          </a:p>
          <a:p>
            <a:endParaRPr lang="de-DE" altLang="de-DE" sz="1400"/>
          </a:p>
          <a:p>
            <a:r>
              <a:rPr lang="de-DE" altLang="de-DE" sz="1400"/>
              <a:t>Die Knetekugel wiegt genauso viel wie das Boot, verdrängt aber sehr viel weniger Wasser. Weil sie ein kleineres Volumen als das Boot hat, geht die Knetekugel unter.</a:t>
            </a:r>
          </a:p>
          <a:p>
            <a:endParaRPr lang="de-DE" altLang="de-DE" sz="1400"/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9FB36B7E-D2FC-4517-8FB1-6C5B5B9AD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755650"/>
            <a:ext cx="626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 b="1">
                <a:solidFill>
                  <a:schemeClr val="accent2"/>
                </a:solidFill>
              </a:rPr>
              <a:t>Auftrieb durch das Archimedische Prinzip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353607EE-C5CF-412B-B47F-F3D0DB160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0"/>
            <a:ext cx="3530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zh-CN" sz="900">
                <a:solidFill>
                  <a:schemeClr val="tx2"/>
                </a:solidFill>
                <a:ea typeface="宋体" panose="02010600030101010101" pitchFamily="2" charset="-122"/>
              </a:rPr>
              <a:t>Datei:  1-Physik-Hinweise Papierspirale.doc  -   Stand: 18.09.2018</a:t>
            </a:r>
            <a:endParaRPr lang="de-DE" altLang="de-DE" sz="9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>
            <a:extLst>
              <a:ext uri="{FF2B5EF4-FFF2-40B4-BE49-F238E27FC236}">
                <a16:creationId xmlns:a16="http://schemas.microsoft.com/office/drawing/2014/main" id="{CB6C67A8-62E8-423C-9A50-6360A7DD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26479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AF3CB539-3ECA-4AB3-92A5-00C92D16F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6273410"/>
            <a:ext cx="46196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 dirty="0"/>
              <a:t>Die kalte Luft sinkt nach unten.</a:t>
            </a:r>
          </a:p>
          <a:p>
            <a:r>
              <a:rPr lang="de-DE" altLang="de-DE" sz="1200" dirty="0"/>
              <a:t>Die warme Luft steigt nach oben.</a:t>
            </a:r>
          </a:p>
          <a:p>
            <a:r>
              <a:rPr lang="de-DE" altLang="de-DE" sz="1200" dirty="0"/>
              <a:t>Deshalb ist es auf dem Fußboden meistens kälter als in Kopfhöhe</a:t>
            </a:r>
          </a:p>
          <a:p>
            <a:r>
              <a:rPr lang="de-DE" altLang="de-DE" sz="1200" dirty="0"/>
              <a:t>Im oberen Stockbett ist es wärmer als im unteren.</a:t>
            </a:r>
          </a:p>
          <a:p>
            <a:endParaRPr lang="de-DE" altLang="de-DE" sz="1200" dirty="0"/>
          </a:p>
          <a:p>
            <a:r>
              <a:rPr lang="de-DE" altLang="de-DE" sz="1200" dirty="0"/>
              <a:t>Wie ist es beim Schwimmen im See?.</a:t>
            </a: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B3A2236C-513D-4FCE-BB4F-7DE938E3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0"/>
            <a:ext cx="3530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zh-CN" sz="900">
                <a:solidFill>
                  <a:schemeClr val="tx2"/>
                </a:solidFill>
                <a:ea typeface="宋体" panose="02010600030101010101" pitchFamily="2" charset="-122"/>
              </a:rPr>
              <a:t>Datei:  1-Physik-Hinweise Papierspirale.doc  -   Stand: 18.09.2018</a:t>
            </a:r>
            <a:endParaRPr lang="de-DE" altLang="de-DE" sz="900">
              <a:solidFill>
                <a:schemeClr val="tx2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A0F4125-EB3B-43AB-89C9-47B10F143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76" y="2613670"/>
            <a:ext cx="2592288" cy="324036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22BB394-B6F8-4169-9484-C63287506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90" y="1812317"/>
            <a:ext cx="2447838" cy="3442271"/>
          </a:xfrm>
          <a:prstGeom prst="rect">
            <a:avLst/>
          </a:prstGeom>
        </p:spPr>
      </p:pic>
      <p:sp>
        <p:nvSpPr>
          <p:cNvPr id="4" name="Pfeil: nach oben 3">
            <a:extLst>
              <a:ext uri="{FF2B5EF4-FFF2-40B4-BE49-F238E27FC236}">
                <a16:creationId xmlns:a16="http://schemas.microsoft.com/office/drawing/2014/main" id="{778BE9A4-3358-43C5-8C63-250F68E2AE29}"/>
              </a:ext>
            </a:extLst>
          </p:cNvPr>
          <p:cNvSpPr/>
          <p:nvPr/>
        </p:nvSpPr>
        <p:spPr>
          <a:xfrm>
            <a:off x="2420888" y="2133328"/>
            <a:ext cx="432048" cy="92199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: nach unten 4">
            <a:extLst>
              <a:ext uri="{FF2B5EF4-FFF2-40B4-BE49-F238E27FC236}">
                <a16:creationId xmlns:a16="http://schemas.microsoft.com/office/drawing/2014/main" id="{E45CCBD2-1976-44BB-8E6F-3413391648DB}"/>
              </a:ext>
            </a:extLst>
          </p:cNvPr>
          <p:cNvSpPr/>
          <p:nvPr/>
        </p:nvSpPr>
        <p:spPr>
          <a:xfrm>
            <a:off x="4001618" y="5050898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F7962F-10A7-4F76-932C-832C70F8F13D}"/>
              </a:ext>
            </a:extLst>
          </p:cNvPr>
          <p:cNvSpPr txBox="1"/>
          <p:nvPr/>
        </p:nvSpPr>
        <p:spPr>
          <a:xfrm>
            <a:off x="476672" y="8100392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Bearbeitung durch Autorengruppe Mediothek: Ersatz von drei ursprünglichen Abbildungen durch Grafiken aus der </a:t>
            </a:r>
            <a:r>
              <a:rPr lang="de-DE" sz="1100" dirty="0" err="1"/>
              <a:t>Pixiothek</a:t>
            </a:r>
            <a:r>
              <a:rPr lang="de-DE" sz="1100" dirty="0"/>
              <a:t> des TSP  (Ballon, Herd, Kühlschrank).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Office PowerPoint</Application>
  <PresentationFormat>Bildschirmpräsentation (4:3)</PresentationFormat>
  <Paragraphs>71</Paragraphs>
  <Slides>4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宋体</vt:lpstr>
      <vt:lpstr>Arial</vt:lpstr>
      <vt:lpstr>Standarddesign</vt:lpstr>
      <vt:lpstr>SAX XML Reader 5.0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user</cp:lastModifiedBy>
  <cp:revision>67</cp:revision>
  <dcterms:created xsi:type="dcterms:W3CDTF">2014-09-01T17:37:40Z</dcterms:created>
  <dcterms:modified xsi:type="dcterms:W3CDTF">2020-12-10T13:33:52Z</dcterms:modified>
</cp:coreProperties>
</file>