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Lst>
  <p:sldSz cx="6858000" cy="9906000" type="A4"/>
  <p:notesSz cx="6858000" cy="9945688"/>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EAEAEA"/>
    <a:srgbClr val="CC3300"/>
    <a:srgbClr val="FFFFCC"/>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76" autoAdjust="0"/>
    <p:restoredTop sz="94660"/>
  </p:normalViewPr>
  <p:slideViewPr>
    <p:cSldViewPr>
      <p:cViewPr varScale="1">
        <p:scale>
          <a:sx n="81" d="100"/>
          <a:sy n="81" d="100"/>
        </p:scale>
        <p:origin x="3384" y="90"/>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857250" y="1620838"/>
            <a:ext cx="5143500" cy="3449637"/>
          </a:xfrm>
        </p:spPr>
        <p:txBody>
          <a:bodyPr anchor="b"/>
          <a:lstStyle>
            <a:lvl1pPr algn="ctr">
              <a:defRPr sz="6000"/>
            </a:lvl1pPr>
          </a:lstStyle>
          <a:p>
            <a:r>
              <a:rPr lang="de-DE"/>
              <a:t>Mastertitelformat bearbeiten</a:t>
            </a:r>
          </a:p>
        </p:txBody>
      </p:sp>
      <p:sp>
        <p:nvSpPr>
          <p:cNvPr id="3" name="Untertitel 2"/>
          <p:cNvSpPr>
            <a:spLocks noGrp="1"/>
          </p:cNvSpPr>
          <p:nvPr>
            <p:ph type="subTitle" idx="1"/>
          </p:nvPr>
        </p:nvSpPr>
        <p:spPr>
          <a:xfrm>
            <a:off x="857250" y="5202238"/>
            <a:ext cx="5143500" cy="239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Rectangle 4">
            <a:extLst>
              <a:ext uri="{FF2B5EF4-FFF2-40B4-BE49-F238E27FC236}">
                <a16:creationId xmlns:a16="http://schemas.microsoft.com/office/drawing/2014/main" id="{E9D6D884-69FA-40C8-A1FD-C0D79845774F}"/>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5" name="Rectangle 5">
            <a:extLst>
              <a:ext uri="{FF2B5EF4-FFF2-40B4-BE49-F238E27FC236}">
                <a16:creationId xmlns:a16="http://schemas.microsoft.com/office/drawing/2014/main" id="{858E6495-ED10-4764-82D3-DCA966D8E9BB}"/>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6" name="Rectangle 6">
            <a:extLst>
              <a:ext uri="{FF2B5EF4-FFF2-40B4-BE49-F238E27FC236}">
                <a16:creationId xmlns:a16="http://schemas.microsoft.com/office/drawing/2014/main" id="{57918F5A-62CB-4F9E-AD18-A326DF7565FF}"/>
              </a:ext>
            </a:extLst>
          </p:cNvPr>
          <p:cNvSpPr>
            <a:spLocks noGrp="1" noChangeArrowheads="1"/>
          </p:cNvSpPr>
          <p:nvPr>
            <p:ph type="sldNum" sz="quarter" idx="12"/>
          </p:nvPr>
        </p:nvSpPr>
        <p:spPr>
          <a:ln/>
        </p:spPr>
        <p:txBody>
          <a:bodyPr/>
          <a:lstStyle>
            <a:lvl1pPr>
              <a:defRPr/>
            </a:lvl1pPr>
          </a:lstStyle>
          <a:p>
            <a:pPr>
              <a:defRPr/>
            </a:pPr>
            <a:fld id="{C02CA92F-224A-41F6-A4DF-0214F2A258E6}" type="slidenum">
              <a:rPr lang="ru-RU" altLang="de-DE"/>
              <a:pPr>
                <a:defRPr/>
              </a:pPr>
              <a:t>‹Nr.›</a:t>
            </a:fld>
            <a:endParaRPr lang="ru-RU" altLang="de-DE"/>
          </a:p>
        </p:txBody>
      </p:sp>
    </p:spTree>
    <p:extLst>
      <p:ext uri="{BB962C8B-B14F-4D97-AF65-F5344CB8AC3E}">
        <p14:creationId xmlns:p14="http://schemas.microsoft.com/office/powerpoint/2010/main" val="2312644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a16="http://schemas.microsoft.com/office/drawing/2014/main" id="{8D1BF316-74DE-4418-AFED-74C2D89FC33C}"/>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5" name="Rectangle 5">
            <a:extLst>
              <a:ext uri="{FF2B5EF4-FFF2-40B4-BE49-F238E27FC236}">
                <a16:creationId xmlns:a16="http://schemas.microsoft.com/office/drawing/2014/main" id="{8E938B94-B316-4082-AD02-264A5A5CD118}"/>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6" name="Rectangle 6">
            <a:extLst>
              <a:ext uri="{FF2B5EF4-FFF2-40B4-BE49-F238E27FC236}">
                <a16:creationId xmlns:a16="http://schemas.microsoft.com/office/drawing/2014/main" id="{FD6E67EC-FD72-4448-8A5A-4B59CF6DEF7A}"/>
              </a:ext>
            </a:extLst>
          </p:cNvPr>
          <p:cNvSpPr>
            <a:spLocks noGrp="1" noChangeArrowheads="1"/>
          </p:cNvSpPr>
          <p:nvPr>
            <p:ph type="sldNum" sz="quarter" idx="12"/>
          </p:nvPr>
        </p:nvSpPr>
        <p:spPr>
          <a:ln/>
        </p:spPr>
        <p:txBody>
          <a:bodyPr/>
          <a:lstStyle>
            <a:lvl1pPr>
              <a:defRPr/>
            </a:lvl1pPr>
          </a:lstStyle>
          <a:p>
            <a:pPr>
              <a:defRPr/>
            </a:pPr>
            <a:fld id="{138DE0C4-F37A-41C3-8231-C45B2D8BF028}" type="slidenum">
              <a:rPr lang="ru-RU" altLang="de-DE"/>
              <a:pPr>
                <a:defRPr/>
              </a:pPr>
              <a:t>‹Nr.›</a:t>
            </a:fld>
            <a:endParaRPr lang="ru-RU" altLang="de-DE"/>
          </a:p>
        </p:txBody>
      </p:sp>
    </p:spTree>
    <p:extLst>
      <p:ext uri="{BB962C8B-B14F-4D97-AF65-F5344CB8AC3E}">
        <p14:creationId xmlns:p14="http://schemas.microsoft.com/office/powerpoint/2010/main" val="2938284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68313" y="2470150"/>
            <a:ext cx="5915025" cy="4119563"/>
          </a:xfrm>
        </p:spPr>
        <p:txBody>
          <a:bodyPr anchor="b"/>
          <a:lstStyle>
            <a:lvl1pPr>
              <a:defRPr sz="6000"/>
            </a:lvl1pPr>
          </a:lstStyle>
          <a:p>
            <a:r>
              <a:rPr lang="de-DE"/>
              <a:t>Mastertitelformat bearbeiten</a:t>
            </a:r>
          </a:p>
        </p:txBody>
      </p:sp>
      <p:sp>
        <p:nvSpPr>
          <p:cNvPr id="3" name="Textplatzhalter 2"/>
          <p:cNvSpPr>
            <a:spLocks noGrp="1"/>
          </p:cNvSpPr>
          <p:nvPr>
            <p:ph type="body" idx="1"/>
          </p:nvPr>
        </p:nvSpPr>
        <p:spPr>
          <a:xfrm>
            <a:off x="468313" y="6629400"/>
            <a:ext cx="5915025" cy="2166938"/>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Mastertextformat bearbeiten</a:t>
            </a:r>
          </a:p>
        </p:txBody>
      </p:sp>
      <p:sp>
        <p:nvSpPr>
          <p:cNvPr id="4" name="Rectangle 4">
            <a:extLst>
              <a:ext uri="{FF2B5EF4-FFF2-40B4-BE49-F238E27FC236}">
                <a16:creationId xmlns:a16="http://schemas.microsoft.com/office/drawing/2014/main" id="{FDB23A58-C931-4A71-83F2-F456771694B1}"/>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5" name="Rectangle 5">
            <a:extLst>
              <a:ext uri="{FF2B5EF4-FFF2-40B4-BE49-F238E27FC236}">
                <a16:creationId xmlns:a16="http://schemas.microsoft.com/office/drawing/2014/main" id="{C86F3E59-7EA3-4E25-A3FE-8CE452B717C8}"/>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6" name="Rectangle 6">
            <a:extLst>
              <a:ext uri="{FF2B5EF4-FFF2-40B4-BE49-F238E27FC236}">
                <a16:creationId xmlns:a16="http://schemas.microsoft.com/office/drawing/2014/main" id="{9729A616-1AA2-4957-AF31-D5C926DD1EB5}"/>
              </a:ext>
            </a:extLst>
          </p:cNvPr>
          <p:cNvSpPr>
            <a:spLocks noGrp="1" noChangeArrowheads="1"/>
          </p:cNvSpPr>
          <p:nvPr>
            <p:ph type="sldNum" sz="quarter" idx="12"/>
          </p:nvPr>
        </p:nvSpPr>
        <p:spPr>
          <a:ln/>
        </p:spPr>
        <p:txBody>
          <a:bodyPr/>
          <a:lstStyle>
            <a:lvl1pPr>
              <a:defRPr/>
            </a:lvl1pPr>
          </a:lstStyle>
          <a:p>
            <a:pPr>
              <a:defRPr/>
            </a:pPr>
            <a:fld id="{9B90BDA9-07D7-499B-AA89-AAC34106A823}" type="slidenum">
              <a:rPr lang="ru-RU" altLang="de-DE"/>
              <a:pPr>
                <a:defRPr/>
              </a:pPr>
              <a:t>‹Nr.›</a:t>
            </a:fld>
            <a:endParaRPr lang="ru-RU" altLang="de-DE"/>
          </a:p>
        </p:txBody>
      </p:sp>
    </p:spTree>
    <p:extLst>
      <p:ext uri="{BB962C8B-B14F-4D97-AF65-F5344CB8AC3E}">
        <p14:creationId xmlns:p14="http://schemas.microsoft.com/office/powerpoint/2010/main" val="2291324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342900" y="2311400"/>
            <a:ext cx="3009900" cy="653732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3505200" y="2311400"/>
            <a:ext cx="3009900" cy="653732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a:extLst>
              <a:ext uri="{FF2B5EF4-FFF2-40B4-BE49-F238E27FC236}">
                <a16:creationId xmlns:a16="http://schemas.microsoft.com/office/drawing/2014/main" id="{E9917BA0-007F-454F-B73C-123DE310F2ED}"/>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6" name="Rectangle 5">
            <a:extLst>
              <a:ext uri="{FF2B5EF4-FFF2-40B4-BE49-F238E27FC236}">
                <a16:creationId xmlns:a16="http://schemas.microsoft.com/office/drawing/2014/main" id="{C2876AEC-4629-4140-9995-8EABF7C09A35}"/>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7" name="Rectangle 6">
            <a:extLst>
              <a:ext uri="{FF2B5EF4-FFF2-40B4-BE49-F238E27FC236}">
                <a16:creationId xmlns:a16="http://schemas.microsoft.com/office/drawing/2014/main" id="{6608A11B-BC89-4FD1-B553-B4FBAE0551E4}"/>
              </a:ext>
            </a:extLst>
          </p:cNvPr>
          <p:cNvSpPr>
            <a:spLocks noGrp="1" noChangeArrowheads="1"/>
          </p:cNvSpPr>
          <p:nvPr>
            <p:ph type="sldNum" sz="quarter" idx="12"/>
          </p:nvPr>
        </p:nvSpPr>
        <p:spPr>
          <a:ln/>
        </p:spPr>
        <p:txBody>
          <a:bodyPr/>
          <a:lstStyle>
            <a:lvl1pPr>
              <a:defRPr/>
            </a:lvl1pPr>
          </a:lstStyle>
          <a:p>
            <a:pPr>
              <a:defRPr/>
            </a:pPr>
            <a:fld id="{7B5BF9EE-0702-42C1-B591-E5020D844212}" type="slidenum">
              <a:rPr lang="ru-RU" altLang="de-DE"/>
              <a:pPr>
                <a:defRPr/>
              </a:pPr>
              <a:t>‹Nr.›</a:t>
            </a:fld>
            <a:endParaRPr lang="ru-RU" altLang="de-DE"/>
          </a:p>
        </p:txBody>
      </p:sp>
    </p:spTree>
    <p:extLst>
      <p:ext uri="{BB962C8B-B14F-4D97-AF65-F5344CB8AC3E}">
        <p14:creationId xmlns:p14="http://schemas.microsoft.com/office/powerpoint/2010/main" val="3504027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73075" y="527050"/>
            <a:ext cx="5915025" cy="1914525"/>
          </a:xfrm>
        </p:spPr>
        <p:txBody>
          <a:bodyPr/>
          <a:lstStyle/>
          <a:p>
            <a:r>
              <a:rPr lang="de-DE"/>
              <a:t>Mastertitelformat bearbeiten</a:t>
            </a:r>
          </a:p>
        </p:txBody>
      </p:sp>
      <p:sp>
        <p:nvSpPr>
          <p:cNvPr id="3" name="Textplatzhalter 2"/>
          <p:cNvSpPr>
            <a:spLocks noGrp="1"/>
          </p:cNvSpPr>
          <p:nvPr>
            <p:ph type="body" idx="1"/>
          </p:nvPr>
        </p:nvSpPr>
        <p:spPr>
          <a:xfrm>
            <a:off x="473075" y="2428875"/>
            <a:ext cx="2900363" cy="1189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73075" y="3617913"/>
            <a:ext cx="2900363" cy="53228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3471863" y="2428875"/>
            <a:ext cx="2916237" cy="1189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3471863" y="3617913"/>
            <a:ext cx="2916237" cy="53228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a:extLst>
              <a:ext uri="{FF2B5EF4-FFF2-40B4-BE49-F238E27FC236}">
                <a16:creationId xmlns:a16="http://schemas.microsoft.com/office/drawing/2014/main" id="{060942B1-F4B5-4679-BBE5-A2581EBE9319}"/>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8" name="Rectangle 5">
            <a:extLst>
              <a:ext uri="{FF2B5EF4-FFF2-40B4-BE49-F238E27FC236}">
                <a16:creationId xmlns:a16="http://schemas.microsoft.com/office/drawing/2014/main" id="{CBF79E0B-C23F-4E65-B10F-48B04291A93E}"/>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9" name="Rectangle 6">
            <a:extLst>
              <a:ext uri="{FF2B5EF4-FFF2-40B4-BE49-F238E27FC236}">
                <a16:creationId xmlns:a16="http://schemas.microsoft.com/office/drawing/2014/main" id="{39BC6490-AAA1-4A63-83BB-2D9E0B89AE0C}"/>
              </a:ext>
            </a:extLst>
          </p:cNvPr>
          <p:cNvSpPr>
            <a:spLocks noGrp="1" noChangeArrowheads="1"/>
          </p:cNvSpPr>
          <p:nvPr>
            <p:ph type="sldNum" sz="quarter" idx="12"/>
          </p:nvPr>
        </p:nvSpPr>
        <p:spPr>
          <a:ln/>
        </p:spPr>
        <p:txBody>
          <a:bodyPr/>
          <a:lstStyle>
            <a:lvl1pPr>
              <a:defRPr/>
            </a:lvl1pPr>
          </a:lstStyle>
          <a:p>
            <a:pPr>
              <a:defRPr/>
            </a:pPr>
            <a:fld id="{E1B7B66C-6909-404B-92FC-493671A42C02}" type="slidenum">
              <a:rPr lang="ru-RU" altLang="de-DE"/>
              <a:pPr>
                <a:defRPr/>
              </a:pPr>
              <a:t>‹Nr.›</a:t>
            </a:fld>
            <a:endParaRPr lang="ru-RU" altLang="de-DE"/>
          </a:p>
        </p:txBody>
      </p:sp>
    </p:spTree>
    <p:extLst>
      <p:ext uri="{BB962C8B-B14F-4D97-AF65-F5344CB8AC3E}">
        <p14:creationId xmlns:p14="http://schemas.microsoft.com/office/powerpoint/2010/main" val="609543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Rectangle 4">
            <a:extLst>
              <a:ext uri="{FF2B5EF4-FFF2-40B4-BE49-F238E27FC236}">
                <a16:creationId xmlns:a16="http://schemas.microsoft.com/office/drawing/2014/main" id="{3B8570C2-B7C2-45E3-8B21-848B4D2F961A}"/>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4" name="Rectangle 5">
            <a:extLst>
              <a:ext uri="{FF2B5EF4-FFF2-40B4-BE49-F238E27FC236}">
                <a16:creationId xmlns:a16="http://schemas.microsoft.com/office/drawing/2014/main" id="{EC9FA1DF-9B44-4986-9365-33CC73650FD9}"/>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5" name="Rectangle 6">
            <a:extLst>
              <a:ext uri="{FF2B5EF4-FFF2-40B4-BE49-F238E27FC236}">
                <a16:creationId xmlns:a16="http://schemas.microsoft.com/office/drawing/2014/main" id="{C67FE97C-82AA-4C66-AC93-BAF86A310062}"/>
              </a:ext>
            </a:extLst>
          </p:cNvPr>
          <p:cNvSpPr>
            <a:spLocks noGrp="1" noChangeArrowheads="1"/>
          </p:cNvSpPr>
          <p:nvPr>
            <p:ph type="sldNum" sz="quarter" idx="12"/>
          </p:nvPr>
        </p:nvSpPr>
        <p:spPr>
          <a:ln/>
        </p:spPr>
        <p:txBody>
          <a:bodyPr/>
          <a:lstStyle>
            <a:lvl1pPr>
              <a:defRPr/>
            </a:lvl1pPr>
          </a:lstStyle>
          <a:p>
            <a:pPr>
              <a:defRPr/>
            </a:pPr>
            <a:fld id="{487E1AF7-60D9-4BC7-9F65-319F6F80B229}" type="slidenum">
              <a:rPr lang="ru-RU" altLang="de-DE"/>
              <a:pPr>
                <a:defRPr/>
              </a:pPr>
              <a:t>‹Nr.›</a:t>
            </a:fld>
            <a:endParaRPr lang="ru-RU" altLang="de-DE"/>
          </a:p>
        </p:txBody>
      </p:sp>
    </p:spTree>
    <p:extLst>
      <p:ext uri="{BB962C8B-B14F-4D97-AF65-F5344CB8AC3E}">
        <p14:creationId xmlns:p14="http://schemas.microsoft.com/office/powerpoint/2010/main" val="2124434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BAA9BCA-702D-4677-BC78-71897D810929}"/>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3" name="Rectangle 5">
            <a:extLst>
              <a:ext uri="{FF2B5EF4-FFF2-40B4-BE49-F238E27FC236}">
                <a16:creationId xmlns:a16="http://schemas.microsoft.com/office/drawing/2014/main" id="{27C8805A-8CE7-4632-A9D8-1C9A82595A0D}"/>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4" name="Rectangle 6">
            <a:extLst>
              <a:ext uri="{FF2B5EF4-FFF2-40B4-BE49-F238E27FC236}">
                <a16:creationId xmlns:a16="http://schemas.microsoft.com/office/drawing/2014/main" id="{E0220447-D8DA-4B15-908D-E96246201B9E}"/>
              </a:ext>
            </a:extLst>
          </p:cNvPr>
          <p:cNvSpPr>
            <a:spLocks noGrp="1" noChangeArrowheads="1"/>
          </p:cNvSpPr>
          <p:nvPr>
            <p:ph type="sldNum" sz="quarter" idx="12"/>
          </p:nvPr>
        </p:nvSpPr>
        <p:spPr>
          <a:ln/>
        </p:spPr>
        <p:txBody>
          <a:bodyPr/>
          <a:lstStyle>
            <a:lvl1pPr>
              <a:defRPr/>
            </a:lvl1pPr>
          </a:lstStyle>
          <a:p>
            <a:pPr>
              <a:defRPr/>
            </a:pPr>
            <a:fld id="{F668AAFC-8C21-4061-8BBE-4886A129690A}" type="slidenum">
              <a:rPr lang="ru-RU" altLang="de-DE"/>
              <a:pPr>
                <a:defRPr/>
              </a:pPr>
              <a:t>‹Nr.›</a:t>
            </a:fld>
            <a:endParaRPr lang="ru-RU" altLang="de-DE"/>
          </a:p>
        </p:txBody>
      </p:sp>
    </p:spTree>
    <p:extLst>
      <p:ext uri="{BB962C8B-B14F-4D97-AF65-F5344CB8AC3E}">
        <p14:creationId xmlns:p14="http://schemas.microsoft.com/office/powerpoint/2010/main" val="897162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73075" y="660400"/>
            <a:ext cx="2211388" cy="2311400"/>
          </a:xfrm>
        </p:spPr>
        <p:txBody>
          <a:bodyPr anchor="b"/>
          <a:lstStyle>
            <a:lvl1pPr>
              <a:defRPr sz="3200"/>
            </a:lvl1pPr>
          </a:lstStyle>
          <a:p>
            <a:r>
              <a:rPr lang="de-DE"/>
              <a:t>Mastertitelformat bearbeiten</a:t>
            </a:r>
          </a:p>
        </p:txBody>
      </p:sp>
      <p:sp>
        <p:nvSpPr>
          <p:cNvPr id="3" name="Inhaltsplatzhalter 2"/>
          <p:cNvSpPr>
            <a:spLocks noGrp="1"/>
          </p:cNvSpPr>
          <p:nvPr>
            <p:ph idx="1"/>
          </p:nvPr>
        </p:nvSpPr>
        <p:spPr>
          <a:xfrm>
            <a:off x="2916238" y="1425575"/>
            <a:ext cx="3471862" cy="7040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73075" y="2971800"/>
            <a:ext cx="2211388" cy="55054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Rectangle 4">
            <a:extLst>
              <a:ext uri="{FF2B5EF4-FFF2-40B4-BE49-F238E27FC236}">
                <a16:creationId xmlns:a16="http://schemas.microsoft.com/office/drawing/2014/main" id="{156C10D6-876F-410F-B0AA-D8BCDE319575}"/>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6" name="Rectangle 5">
            <a:extLst>
              <a:ext uri="{FF2B5EF4-FFF2-40B4-BE49-F238E27FC236}">
                <a16:creationId xmlns:a16="http://schemas.microsoft.com/office/drawing/2014/main" id="{04EF757C-269C-4D6C-9910-8772DAD27BB1}"/>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7" name="Rectangle 6">
            <a:extLst>
              <a:ext uri="{FF2B5EF4-FFF2-40B4-BE49-F238E27FC236}">
                <a16:creationId xmlns:a16="http://schemas.microsoft.com/office/drawing/2014/main" id="{45BDDAEE-1BAA-4A1B-B269-1C071B7CB82A}"/>
              </a:ext>
            </a:extLst>
          </p:cNvPr>
          <p:cNvSpPr>
            <a:spLocks noGrp="1" noChangeArrowheads="1"/>
          </p:cNvSpPr>
          <p:nvPr>
            <p:ph type="sldNum" sz="quarter" idx="12"/>
          </p:nvPr>
        </p:nvSpPr>
        <p:spPr>
          <a:ln/>
        </p:spPr>
        <p:txBody>
          <a:bodyPr/>
          <a:lstStyle>
            <a:lvl1pPr>
              <a:defRPr/>
            </a:lvl1pPr>
          </a:lstStyle>
          <a:p>
            <a:pPr>
              <a:defRPr/>
            </a:pPr>
            <a:fld id="{2FFB5729-A203-43B6-90A1-B3E02A2F593F}" type="slidenum">
              <a:rPr lang="ru-RU" altLang="de-DE"/>
              <a:pPr>
                <a:defRPr/>
              </a:pPr>
              <a:t>‹Nr.›</a:t>
            </a:fld>
            <a:endParaRPr lang="ru-RU" altLang="de-DE"/>
          </a:p>
        </p:txBody>
      </p:sp>
    </p:spTree>
    <p:extLst>
      <p:ext uri="{BB962C8B-B14F-4D97-AF65-F5344CB8AC3E}">
        <p14:creationId xmlns:p14="http://schemas.microsoft.com/office/powerpoint/2010/main" val="3399599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73075" y="660400"/>
            <a:ext cx="2211388" cy="2311400"/>
          </a:xfrm>
        </p:spPr>
        <p:txBody>
          <a:bodyPr anchor="b"/>
          <a:lstStyle>
            <a:lvl1pPr>
              <a:defRPr sz="3200"/>
            </a:lvl1pPr>
          </a:lstStyle>
          <a:p>
            <a:r>
              <a:rPr lang="de-DE"/>
              <a:t>Mastertitelformat bearbeiten</a:t>
            </a:r>
          </a:p>
        </p:txBody>
      </p:sp>
      <p:sp>
        <p:nvSpPr>
          <p:cNvPr id="3" name="Bildplatzhalter 2"/>
          <p:cNvSpPr>
            <a:spLocks noGrp="1"/>
          </p:cNvSpPr>
          <p:nvPr>
            <p:ph type="pic" idx="1"/>
          </p:nvPr>
        </p:nvSpPr>
        <p:spPr>
          <a:xfrm>
            <a:off x="2916238" y="1425575"/>
            <a:ext cx="3471862" cy="70405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473075" y="2971800"/>
            <a:ext cx="2211388" cy="55054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Rectangle 4">
            <a:extLst>
              <a:ext uri="{FF2B5EF4-FFF2-40B4-BE49-F238E27FC236}">
                <a16:creationId xmlns:a16="http://schemas.microsoft.com/office/drawing/2014/main" id="{E565F822-9C89-44FD-94FC-C008DA174D8B}"/>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6" name="Rectangle 5">
            <a:extLst>
              <a:ext uri="{FF2B5EF4-FFF2-40B4-BE49-F238E27FC236}">
                <a16:creationId xmlns:a16="http://schemas.microsoft.com/office/drawing/2014/main" id="{F404E357-EDB4-4338-8B90-0C09C7C04A9E}"/>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7" name="Rectangle 6">
            <a:extLst>
              <a:ext uri="{FF2B5EF4-FFF2-40B4-BE49-F238E27FC236}">
                <a16:creationId xmlns:a16="http://schemas.microsoft.com/office/drawing/2014/main" id="{39829F64-9E07-4FEC-9F78-3EC146D4AECF}"/>
              </a:ext>
            </a:extLst>
          </p:cNvPr>
          <p:cNvSpPr>
            <a:spLocks noGrp="1" noChangeArrowheads="1"/>
          </p:cNvSpPr>
          <p:nvPr>
            <p:ph type="sldNum" sz="quarter" idx="12"/>
          </p:nvPr>
        </p:nvSpPr>
        <p:spPr>
          <a:ln/>
        </p:spPr>
        <p:txBody>
          <a:bodyPr/>
          <a:lstStyle>
            <a:lvl1pPr>
              <a:defRPr/>
            </a:lvl1pPr>
          </a:lstStyle>
          <a:p>
            <a:pPr>
              <a:defRPr/>
            </a:pPr>
            <a:fld id="{0CC79568-F33C-4A29-9436-3E4F50D123A1}" type="slidenum">
              <a:rPr lang="ru-RU" altLang="de-DE"/>
              <a:pPr>
                <a:defRPr/>
              </a:pPr>
              <a:t>‹Nr.›</a:t>
            </a:fld>
            <a:endParaRPr lang="ru-RU" altLang="de-DE"/>
          </a:p>
        </p:txBody>
      </p:sp>
    </p:spTree>
    <p:extLst>
      <p:ext uri="{BB962C8B-B14F-4D97-AF65-F5344CB8AC3E}">
        <p14:creationId xmlns:p14="http://schemas.microsoft.com/office/powerpoint/2010/main" val="199713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a16="http://schemas.microsoft.com/office/drawing/2014/main" id="{9EAFD373-FBDC-4E97-8356-F5ABB8490532}"/>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5" name="Rectangle 5">
            <a:extLst>
              <a:ext uri="{FF2B5EF4-FFF2-40B4-BE49-F238E27FC236}">
                <a16:creationId xmlns:a16="http://schemas.microsoft.com/office/drawing/2014/main" id="{F55DC86D-41F5-442C-8B95-510783577FA6}"/>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6" name="Rectangle 6">
            <a:extLst>
              <a:ext uri="{FF2B5EF4-FFF2-40B4-BE49-F238E27FC236}">
                <a16:creationId xmlns:a16="http://schemas.microsoft.com/office/drawing/2014/main" id="{E6057B4B-C384-40FD-A70B-FC0DDE473B22}"/>
              </a:ext>
            </a:extLst>
          </p:cNvPr>
          <p:cNvSpPr>
            <a:spLocks noGrp="1" noChangeArrowheads="1"/>
          </p:cNvSpPr>
          <p:nvPr>
            <p:ph type="sldNum" sz="quarter" idx="12"/>
          </p:nvPr>
        </p:nvSpPr>
        <p:spPr>
          <a:ln/>
        </p:spPr>
        <p:txBody>
          <a:bodyPr/>
          <a:lstStyle>
            <a:lvl1pPr>
              <a:defRPr/>
            </a:lvl1pPr>
          </a:lstStyle>
          <a:p>
            <a:pPr>
              <a:defRPr/>
            </a:pPr>
            <a:fld id="{79ECA370-FD7F-4405-A41A-2C4FA1894374}" type="slidenum">
              <a:rPr lang="ru-RU" altLang="de-DE"/>
              <a:pPr>
                <a:defRPr/>
              </a:pPr>
              <a:t>‹Nr.›</a:t>
            </a:fld>
            <a:endParaRPr lang="ru-RU" altLang="de-DE"/>
          </a:p>
        </p:txBody>
      </p:sp>
    </p:spTree>
    <p:extLst>
      <p:ext uri="{BB962C8B-B14F-4D97-AF65-F5344CB8AC3E}">
        <p14:creationId xmlns:p14="http://schemas.microsoft.com/office/powerpoint/2010/main" val="2273890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4972050" y="396875"/>
            <a:ext cx="1543050" cy="8451850"/>
          </a:xfrm>
        </p:spPr>
        <p:txBody>
          <a:bodyPr vert="eaVert"/>
          <a:lstStyle/>
          <a:p>
            <a:r>
              <a:rPr lang="de-DE"/>
              <a:t>Mastertitelformat bearbeiten</a:t>
            </a:r>
          </a:p>
        </p:txBody>
      </p:sp>
      <p:sp>
        <p:nvSpPr>
          <p:cNvPr id="3" name="Vertikaler Textplatzhalter 2"/>
          <p:cNvSpPr>
            <a:spLocks noGrp="1"/>
          </p:cNvSpPr>
          <p:nvPr>
            <p:ph type="body" orient="vert" idx="1"/>
          </p:nvPr>
        </p:nvSpPr>
        <p:spPr>
          <a:xfrm>
            <a:off x="342900" y="396875"/>
            <a:ext cx="4476750" cy="845185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a16="http://schemas.microsoft.com/office/drawing/2014/main" id="{FC688CEC-D172-43CD-B1BD-EE42979BD663}"/>
              </a:ext>
            </a:extLst>
          </p:cNvPr>
          <p:cNvSpPr>
            <a:spLocks noGrp="1" noChangeArrowheads="1"/>
          </p:cNvSpPr>
          <p:nvPr>
            <p:ph type="dt" sz="half" idx="10"/>
          </p:nvPr>
        </p:nvSpPr>
        <p:spPr>
          <a:ln/>
        </p:spPr>
        <p:txBody>
          <a:bodyPr/>
          <a:lstStyle>
            <a:lvl1pPr>
              <a:defRPr/>
            </a:lvl1pPr>
          </a:lstStyle>
          <a:p>
            <a:pPr>
              <a:defRPr/>
            </a:pPr>
            <a:endParaRPr lang="ru-RU" altLang="de-DE"/>
          </a:p>
        </p:txBody>
      </p:sp>
      <p:sp>
        <p:nvSpPr>
          <p:cNvPr id="5" name="Rectangle 5">
            <a:extLst>
              <a:ext uri="{FF2B5EF4-FFF2-40B4-BE49-F238E27FC236}">
                <a16:creationId xmlns:a16="http://schemas.microsoft.com/office/drawing/2014/main" id="{3B0F6758-38C0-4E13-A672-F60C5AC3342B}"/>
              </a:ext>
            </a:extLst>
          </p:cNvPr>
          <p:cNvSpPr>
            <a:spLocks noGrp="1" noChangeArrowheads="1"/>
          </p:cNvSpPr>
          <p:nvPr>
            <p:ph type="ftr" sz="quarter" idx="11"/>
          </p:nvPr>
        </p:nvSpPr>
        <p:spPr>
          <a:ln/>
        </p:spPr>
        <p:txBody>
          <a:bodyPr/>
          <a:lstStyle>
            <a:lvl1pPr>
              <a:defRPr/>
            </a:lvl1pPr>
          </a:lstStyle>
          <a:p>
            <a:pPr>
              <a:defRPr/>
            </a:pPr>
            <a:endParaRPr lang="ru-RU" altLang="de-DE"/>
          </a:p>
        </p:txBody>
      </p:sp>
      <p:sp>
        <p:nvSpPr>
          <p:cNvPr id="6" name="Rectangle 6">
            <a:extLst>
              <a:ext uri="{FF2B5EF4-FFF2-40B4-BE49-F238E27FC236}">
                <a16:creationId xmlns:a16="http://schemas.microsoft.com/office/drawing/2014/main" id="{1AC4AE29-09E4-450A-913C-7805C4EB5BCD}"/>
              </a:ext>
            </a:extLst>
          </p:cNvPr>
          <p:cNvSpPr>
            <a:spLocks noGrp="1" noChangeArrowheads="1"/>
          </p:cNvSpPr>
          <p:nvPr>
            <p:ph type="sldNum" sz="quarter" idx="12"/>
          </p:nvPr>
        </p:nvSpPr>
        <p:spPr>
          <a:ln/>
        </p:spPr>
        <p:txBody>
          <a:bodyPr/>
          <a:lstStyle>
            <a:lvl1pPr>
              <a:defRPr/>
            </a:lvl1pPr>
          </a:lstStyle>
          <a:p>
            <a:pPr>
              <a:defRPr/>
            </a:pPr>
            <a:fld id="{20167789-9D9C-49A0-910C-028C96D1ED9E}" type="slidenum">
              <a:rPr lang="ru-RU" altLang="de-DE"/>
              <a:pPr>
                <a:defRPr/>
              </a:pPr>
              <a:t>‹Nr.›</a:t>
            </a:fld>
            <a:endParaRPr lang="ru-RU" altLang="de-DE"/>
          </a:p>
        </p:txBody>
      </p:sp>
    </p:spTree>
    <p:extLst>
      <p:ext uri="{BB962C8B-B14F-4D97-AF65-F5344CB8AC3E}">
        <p14:creationId xmlns:p14="http://schemas.microsoft.com/office/powerpoint/2010/main" val="3837560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E9CB920-B230-4A77-995F-67532BE9FB61}"/>
              </a:ext>
            </a:extLst>
          </p:cNvPr>
          <p:cNvSpPr>
            <a:spLocks noGrp="1" noChangeArrowheads="1"/>
          </p:cNvSpPr>
          <p:nvPr>
            <p:ph type="title"/>
          </p:nvPr>
        </p:nvSpPr>
        <p:spPr bwMode="auto">
          <a:xfrm>
            <a:off x="342900" y="396875"/>
            <a:ext cx="6172200"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de-DE"/>
              <a:t>Titelmasterformat durch Klicken bearbeiten</a:t>
            </a:r>
          </a:p>
        </p:txBody>
      </p:sp>
      <p:sp>
        <p:nvSpPr>
          <p:cNvPr id="1027" name="Rectangle 3">
            <a:extLst>
              <a:ext uri="{FF2B5EF4-FFF2-40B4-BE49-F238E27FC236}">
                <a16:creationId xmlns:a16="http://schemas.microsoft.com/office/drawing/2014/main" id="{94789EB5-80EE-42B0-85C7-43A0E5E26C36}"/>
              </a:ext>
            </a:extLst>
          </p:cNvPr>
          <p:cNvSpPr>
            <a:spLocks noGrp="1" noChangeArrowheads="1"/>
          </p:cNvSpPr>
          <p:nvPr>
            <p:ph type="body" idx="1"/>
          </p:nvPr>
        </p:nvSpPr>
        <p:spPr bwMode="auto">
          <a:xfrm>
            <a:off x="342900" y="2311400"/>
            <a:ext cx="6172200" cy="653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de-DE"/>
              <a:t>Textmasterformate durch Klicken bearbeiten</a:t>
            </a:r>
          </a:p>
          <a:p>
            <a:pPr lvl="1"/>
            <a:r>
              <a:rPr lang="ru-RU" altLang="de-DE"/>
              <a:t>Zweite Ebene</a:t>
            </a:r>
          </a:p>
          <a:p>
            <a:pPr lvl="2"/>
            <a:r>
              <a:rPr lang="ru-RU" altLang="de-DE"/>
              <a:t>Dritte Ebene</a:t>
            </a:r>
          </a:p>
          <a:p>
            <a:pPr lvl="3"/>
            <a:r>
              <a:rPr lang="ru-RU" altLang="de-DE"/>
              <a:t>Vierte Ebene</a:t>
            </a:r>
          </a:p>
          <a:p>
            <a:pPr lvl="4"/>
            <a:r>
              <a:rPr lang="ru-RU" altLang="de-DE"/>
              <a:t>Fünfte Ebene</a:t>
            </a:r>
          </a:p>
        </p:txBody>
      </p:sp>
      <p:sp>
        <p:nvSpPr>
          <p:cNvPr id="1028" name="Rectangle 4">
            <a:extLst>
              <a:ext uri="{FF2B5EF4-FFF2-40B4-BE49-F238E27FC236}">
                <a16:creationId xmlns:a16="http://schemas.microsoft.com/office/drawing/2014/main" id="{85A9B041-2F36-45E3-BC6C-1EC55D72D423}"/>
              </a:ext>
            </a:extLst>
          </p:cNvPr>
          <p:cNvSpPr>
            <a:spLocks noGrp="1" noChangeArrowheads="1"/>
          </p:cNvSpPr>
          <p:nvPr>
            <p:ph type="dt" sz="half" idx="2"/>
          </p:nvPr>
        </p:nvSpPr>
        <p:spPr bwMode="auto">
          <a:xfrm>
            <a:off x="342900" y="9020175"/>
            <a:ext cx="1600200" cy="68738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ru-RU" altLang="de-DE"/>
          </a:p>
        </p:txBody>
      </p:sp>
      <p:sp>
        <p:nvSpPr>
          <p:cNvPr id="1029" name="Rectangle 5">
            <a:extLst>
              <a:ext uri="{FF2B5EF4-FFF2-40B4-BE49-F238E27FC236}">
                <a16:creationId xmlns:a16="http://schemas.microsoft.com/office/drawing/2014/main" id="{B124446E-0D75-4A5D-9455-967CCEFAB447}"/>
              </a:ext>
            </a:extLst>
          </p:cNvPr>
          <p:cNvSpPr>
            <a:spLocks noGrp="1" noChangeArrowheads="1"/>
          </p:cNvSpPr>
          <p:nvPr>
            <p:ph type="ftr" sz="quarter" idx="3"/>
          </p:nvPr>
        </p:nvSpPr>
        <p:spPr bwMode="auto">
          <a:xfrm>
            <a:off x="2343150" y="9020175"/>
            <a:ext cx="2171700" cy="6873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ru-RU" altLang="de-DE"/>
          </a:p>
        </p:txBody>
      </p:sp>
      <p:sp>
        <p:nvSpPr>
          <p:cNvPr id="1030" name="Rectangle 6">
            <a:extLst>
              <a:ext uri="{FF2B5EF4-FFF2-40B4-BE49-F238E27FC236}">
                <a16:creationId xmlns:a16="http://schemas.microsoft.com/office/drawing/2014/main" id="{AA419752-9955-4BF3-9C96-D828D26597C1}"/>
              </a:ext>
            </a:extLst>
          </p:cNvPr>
          <p:cNvSpPr>
            <a:spLocks noGrp="1" noChangeArrowheads="1"/>
          </p:cNvSpPr>
          <p:nvPr>
            <p:ph type="sldNum" sz="quarter" idx="4"/>
          </p:nvPr>
        </p:nvSpPr>
        <p:spPr bwMode="auto">
          <a:xfrm>
            <a:off x="4914900" y="9020175"/>
            <a:ext cx="1600200" cy="6873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15EF3A68-C142-415C-A0AC-3CD87946ACF0}" type="slidenum">
              <a:rPr lang="ru-RU" altLang="de-DE"/>
              <a:pPr>
                <a:defRPr/>
              </a:pPr>
              <a:t>‹Nr.›</a:t>
            </a:fld>
            <a:endParaRPr lang="ru-RU" alt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zauberhafte-physik.net/" TargetMode="Externa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a:extLst>
              <a:ext uri="{FF2B5EF4-FFF2-40B4-BE49-F238E27FC236}">
                <a16:creationId xmlns:a16="http://schemas.microsoft.com/office/drawing/2014/main" id="{912DFD55-4404-4F57-AE96-7BBC80E9635B}"/>
              </a:ext>
            </a:extLst>
          </p:cNvPr>
          <p:cNvSpPr>
            <a:spLocks noGrp="1" noChangeArrowheads="1"/>
          </p:cNvSpPr>
          <p:nvPr>
            <p:ph type="subTitle" idx="1"/>
          </p:nvPr>
        </p:nvSpPr>
        <p:spPr>
          <a:xfrm>
            <a:off x="549275" y="273050"/>
            <a:ext cx="6048375" cy="466725"/>
          </a:xfrm>
          <a:solidFill>
            <a:srgbClr val="DDDDDD"/>
          </a:solidFill>
          <a:ln>
            <a:solidFill>
              <a:schemeClr val="tx1"/>
            </a:solidFill>
            <a:miter lim="800000"/>
            <a:headEnd/>
            <a:tailEnd/>
          </a:ln>
        </p:spPr>
        <p:txBody>
          <a:bodyPr/>
          <a:lstStyle/>
          <a:p>
            <a:pPr algn="l" eaLnBrk="1" hangingPunct="1">
              <a:lnSpc>
                <a:spcPct val="80000"/>
              </a:lnSpc>
            </a:pPr>
            <a:r>
              <a:rPr lang="de-DE" altLang="de-DE" sz="1600"/>
              <a:t>Zusatzversuche zur warmen Luft mit 8 Teamkarten</a:t>
            </a:r>
          </a:p>
          <a:p>
            <a:pPr algn="l" eaLnBrk="1" hangingPunct="1">
              <a:lnSpc>
                <a:spcPct val="80000"/>
              </a:lnSpc>
            </a:pPr>
            <a:r>
              <a:rPr lang="de-DE" altLang="de-DE" sz="1000"/>
              <a:t>Für die Sprach- und Sachkisten „Die Papierspirale (1)“ und „Die haftenden Becher (10)“</a:t>
            </a:r>
            <a:endParaRPr lang="ru-RU" altLang="de-DE" sz="1000"/>
          </a:p>
        </p:txBody>
      </p:sp>
      <p:sp>
        <p:nvSpPr>
          <p:cNvPr id="2051" name="Line 21">
            <a:extLst>
              <a:ext uri="{FF2B5EF4-FFF2-40B4-BE49-F238E27FC236}">
                <a16:creationId xmlns:a16="http://schemas.microsoft.com/office/drawing/2014/main" id="{40F82136-199A-4027-818C-2B448A4D271F}"/>
              </a:ext>
            </a:extLst>
          </p:cNvPr>
          <p:cNvSpPr>
            <a:spLocks noChangeShapeType="1"/>
          </p:cNvSpPr>
          <p:nvPr/>
        </p:nvSpPr>
        <p:spPr bwMode="auto">
          <a:xfrm flipV="1">
            <a:off x="4019550" y="3902075"/>
            <a:ext cx="1588" cy="315913"/>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sp>
        <p:nvSpPr>
          <p:cNvPr id="2052" name="Rectangle 17">
            <a:extLst>
              <a:ext uri="{FF2B5EF4-FFF2-40B4-BE49-F238E27FC236}">
                <a16:creationId xmlns:a16="http://schemas.microsoft.com/office/drawing/2014/main" id="{AE4D7DE1-8F7A-4718-BDFF-411C52481F83}"/>
              </a:ext>
            </a:extLst>
          </p:cNvPr>
          <p:cNvSpPr>
            <a:spLocks noChangeArrowheads="1"/>
          </p:cNvSpPr>
          <p:nvPr/>
        </p:nvSpPr>
        <p:spPr bwMode="auto">
          <a:xfrm>
            <a:off x="3716338" y="3392488"/>
            <a:ext cx="1871662" cy="2208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de-DE" altLang="de-DE"/>
          </a:p>
        </p:txBody>
      </p:sp>
      <p:sp>
        <p:nvSpPr>
          <p:cNvPr id="2053" name="Text Box 39">
            <a:extLst>
              <a:ext uri="{FF2B5EF4-FFF2-40B4-BE49-F238E27FC236}">
                <a16:creationId xmlns:a16="http://schemas.microsoft.com/office/drawing/2014/main" id="{422D1FD1-A55A-4215-BDB6-4E0BDF48AAAE}"/>
              </a:ext>
            </a:extLst>
          </p:cNvPr>
          <p:cNvSpPr txBox="1">
            <a:spLocks noChangeArrowheads="1"/>
          </p:cNvSpPr>
          <p:nvPr/>
        </p:nvSpPr>
        <p:spPr bwMode="auto">
          <a:xfrm>
            <a:off x="549275" y="0"/>
            <a:ext cx="6048375" cy="23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de-DE" altLang="de-DE" sz="900">
                <a:hlinkClick r:id="rId2"/>
              </a:rPr>
              <a:t>www.zauberhafte-physik.net</a:t>
            </a:r>
            <a:r>
              <a:rPr lang="de-DE" altLang="de-DE" sz="900"/>
              <a:t>  -  Sachkiste Warme Luft - 7 Karten. -  Stand 19.02.2019 </a:t>
            </a:r>
            <a:endParaRPr lang="ru-RU" altLang="de-DE" sz="900"/>
          </a:p>
        </p:txBody>
      </p:sp>
      <p:sp>
        <p:nvSpPr>
          <p:cNvPr id="2054" name="Text Box 57">
            <a:extLst>
              <a:ext uri="{FF2B5EF4-FFF2-40B4-BE49-F238E27FC236}">
                <a16:creationId xmlns:a16="http://schemas.microsoft.com/office/drawing/2014/main" id="{2ED08B1B-DA7C-4F53-9391-C983048AE4FA}"/>
              </a:ext>
            </a:extLst>
          </p:cNvPr>
          <p:cNvSpPr txBox="1">
            <a:spLocks noChangeArrowheads="1"/>
          </p:cNvSpPr>
          <p:nvPr/>
        </p:nvSpPr>
        <p:spPr bwMode="auto">
          <a:xfrm>
            <a:off x="549275" y="849313"/>
            <a:ext cx="6048375" cy="1157287"/>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200" b="1"/>
              <a:t>Lerninhalte: </a:t>
            </a:r>
            <a:r>
              <a:rPr lang="de-DE" altLang="de-DE" sz="900"/>
              <a:t>Warme Luftteilchen bewegen sich schneller als kalte Luftteilchen. Für ihre Schwingungen brauchen sie mehr Platz; ihre Dichte nimmt ab. </a:t>
            </a:r>
            <a:r>
              <a:rPr lang="de-DE" altLang="de-DE" sz="900">
                <a:solidFill>
                  <a:srgbClr val="0033CC"/>
                </a:solidFill>
              </a:rPr>
              <a:t>Deshalb ist</a:t>
            </a:r>
            <a:r>
              <a:rPr lang="de-DE" altLang="de-DE" sz="900"/>
              <a:t> </a:t>
            </a:r>
            <a:r>
              <a:rPr lang="de-DE" altLang="de-DE" sz="900">
                <a:solidFill>
                  <a:srgbClr val="0033CC"/>
                </a:solidFill>
              </a:rPr>
              <a:t>warme Luft leichter als kalte Luft</a:t>
            </a:r>
            <a:r>
              <a:rPr lang="de-DE" altLang="de-DE" sz="900"/>
              <a:t> und steigt nach oben =&gt; Auftrieb durch Dichteunterschiede (Heißluftballon). </a:t>
            </a:r>
          </a:p>
          <a:p>
            <a:pPr eaLnBrk="1" hangingPunct="1"/>
            <a:r>
              <a:rPr lang="de-DE" altLang="de-DE" sz="900"/>
              <a:t>Wird ein abgeschlossenes Luftvolumen erwärmt, so bewegen sich die Luftteilchen schneller. Dadurch erhöht sich der Druck; wir sprechen von </a:t>
            </a:r>
            <a:r>
              <a:rPr lang="de-DE" altLang="de-DE" sz="900">
                <a:solidFill>
                  <a:srgbClr val="0033CC"/>
                </a:solidFill>
              </a:rPr>
              <a:t>Überdruck</a:t>
            </a:r>
            <a:r>
              <a:rPr lang="de-DE" altLang="de-DE" sz="900"/>
              <a:t> gegenüber der Umgebungsluft. Kühlt man ein abgeschlossenes Luftvolumen ab, entsteht </a:t>
            </a:r>
            <a:r>
              <a:rPr lang="de-DE" altLang="de-DE" sz="900">
                <a:solidFill>
                  <a:srgbClr val="0033CC"/>
                </a:solidFill>
              </a:rPr>
              <a:t>Unterdruck. </a:t>
            </a:r>
          </a:p>
          <a:p>
            <a:pPr eaLnBrk="1" hangingPunct="1">
              <a:spcBef>
                <a:spcPct val="40000"/>
              </a:spcBef>
            </a:pPr>
            <a:r>
              <a:rPr lang="de-DE" altLang="de-DE" sz="900"/>
              <a:t>Weitere Infos siehe Unterrichtsmodul „Wir zaubern mit Luft“.</a:t>
            </a:r>
          </a:p>
        </p:txBody>
      </p:sp>
      <p:grpSp>
        <p:nvGrpSpPr>
          <p:cNvPr id="2055" name="Group 91">
            <a:extLst>
              <a:ext uri="{FF2B5EF4-FFF2-40B4-BE49-F238E27FC236}">
                <a16:creationId xmlns:a16="http://schemas.microsoft.com/office/drawing/2014/main" id="{E050C918-8088-468C-A484-4192C0538ED8}"/>
              </a:ext>
            </a:extLst>
          </p:cNvPr>
          <p:cNvGrpSpPr>
            <a:grpSpLocks/>
          </p:cNvGrpSpPr>
          <p:nvPr/>
        </p:nvGrpSpPr>
        <p:grpSpPr bwMode="auto">
          <a:xfrm>
            <a:off x="549275" y="2432050"/>
            <a:ext cx="5891213" cy="2263775"/>
            <a:chOff x="346" y="1487"/>
            <a:chExt cx="3711" cy="1426"/>
          </a:xfrm>
        </p:grpSpPr>
        <p:sp>
          <p:nvSpPr>
            <p:cNvPr id="2075" name="Text Box 29">
              <a:extLst>
                <a:ext uri="{FF2B5EF4-FFF2-40B4-BE49-F238E27FC236}">
                  <a16:creationId xmlns:a16="http://schemas.microsoft.com/office/drawing/2014/main" id="{F2E02AC2-C4D5-47AD-87BF-CF4C3A73DD6F}"/>
                </a:ext>
              </a:extLst>
            </p:cNvPr>
            <p:cNvSpPr txBox="1">
              <a:spLocks noChangeArrowheads="1"/>
            </p:cNvSpPr>
            <p:nvPr/>
          </p:nvSpPr>
          <p:spPr bwMode="auto">
            <a:xfrm>
              <a:off x="346" y="2167"/>
              <a:ext cx="3538" cy="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900"/>
                <a:t>Gießt das gefärbte Wasser bis zum roten Strich in die Flasche und schraubt sie zu. </a:t>
              </a:r>
            </a:p>
            <a:p>
              <a:pPr eaLnBrk="1" hangingPunct="1"/>
              <a:r>
                <a:rPr lang="de-DE" altLang="de-DE" sz="900"/>
                <a:t>Nehmt nun die Flasche zwischen eure Hände und erwärmt die Luft (nicht drücken!). </a:t>
              </a:r>
            </a:p>
            <a:p>
              <a:pPr eaLnBrk="1" hangingPunct="1"/>
              <a:r>
                <a:rPr lang="de-DE" altLang="de-DE" sz="900"/>
                <a:t>Haltet den Schlauch sicherheitshalber über die leere Schale.  </a:t>
              </a:r>
            </a:p>
            <a:p>
              <a:pPr eaLnBrk="1" hangingPunct="1"/>
              <a:r>
                <a:rPr lang="de-DE" altLang="de-DE" sz="900"/>
                <a:t>Was passiert? Wasser wird durch den Schlauch heraus gedrückt.</a:t>
              </a:r>
            </a:p>
            <a:p>
              <a:pPr eaLnBrk="1" hangingPunct="1"/>
              <a:r>
                <a:rPr lang="de-DE" altLang="de-DE" sz="900"/>
                <a:t>Warum? Das Luftvolumen im oberen Teil der Flasche hatte Zimmertemperatur (also 22°C). bevor ihr die Flasche zugeschraubt habt. Eure Körpertemperatur beträgt 37°C. Mit euren Händen habt ihr Luft in der Flasche um 15°C erwärmt und die Luftteilchen in eine stärkere Bewegung versetzt. </a:t>
              </a:r>
            </a:p>
            <a:p>
              <a:pPr eaLnBrk="1" hangingPunct="1"/>
              <a:r>
                <a:rPr lang="de-DE" altLang="de-DE" sz="900"/>
                <a:t>Dadurch ist ein Überdruck entstanden, der das Wasser in den Schlauch drückt..</a:t>
              </a:r>
            </a:p>
          </p:txBody>
        </p:sp>
        <p:sp>
          <p:nvSpPr>
            <p:cNvPr id="2076" name="Text Box 74">
              <a:extLst>
                <a:ext uri="{FF2B5EF4-FFF2-40B4-BE49-F238E27FC236}">
                  <a16:creationId xmlns:a16="http://schemas.microsoft.com/office/drawing/2014/main" id="{4A06BF46-4583-413F-AB57-EEF65F48FFA5}"/>
                </a:ext>
              </a:extLst>
            </p:cNvPr>
            <p:cNvSpPr txBox="1">
              <a:spLocks noChangeArrowheads="1"/>
            </p:cNvSpPr>
            <p:nvPr/>
          </p:nvSpPr>
          <p:spPr bwMode="auto">
            <a:xfrm>
              <a:off x="1026" y="1487"/>
              <a:ext cx="1308" cy="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20000"/>
                </a:spcAft>
              </a:pPr>
              <a:r>
                <a:rPr lang="de-DE" altLang="de-DE" sz="1200" b="1"/>
                <a:t>Handthermometer L23</a:t>
              </a:r>
            </a:p>
            <a:p>
              <a:pPr eaLnBrk="1" hangingPunct="1"/>
              <a:r>
                <a:rPr lang="de-DE" altLang="de-DE" sz="900" u="sng"/>
                <a:t>Ihr braucht:</a:t>
              </a:r>
              <a:endParaRPr lang="de-DE" altLang="de-DE" sz="900"/>
            </a:p>
            <a:p>
              <a:pPr eaLnBrk="1" hangingPunct="1"/>
              <a:r>
                <a:rPr lang="de-DE" altLang="de-DE" sz="900"/>
                <a:t>1 Flasche mit eingeklebtem Schlauch</a:t>
              </a:r>
            </a:p>
            <a:p>
              <a:pPr eaLnBrk="1" hangingPunct="1"/>
              <a:r>
                <a:rPr lang="de-DE" altLang="de-DE" sz="900"/>
                <a:t>1 leere Schale</a:t>
              </a:r>
            </a:p>
            <a:p>
              <a:pPr eaLnBrk="1" hangingPunct="1"/>
              <a:r>
                <a:rPr lang="de-DE" altLang="de-DE" sz="900"/>
                <a:t>1 Flasche mit gefärbtem Wasser</a:t>
              </a:r>
            </a:p>
          </p:txBody>
        </p:sp>
        <p:grpSp>
          <p:nvGrpSpPr>
            <p:cNvPr id="2077" name="Group 76">
              <a:extLst>
                <a:ext uri="{FF2B5EF4-FFF2-40B4-BE49-F238E27FC236}">
                  <a16:creationId xmlns:a16="http://schemas.microsoft.com/office/drawing/2014/main" id="{B5F7D3E6-C824-4138-B5F9-723FAD2F5CFF}"/>
                </a:ext>
              </a:extLst>
            </p:cNvPr>
            <p:cNvGrpSpPr>
              <a:grpSpLocks/>
            </p:cNvGrpSpPr>
            <p:nvPr/>
          </p:nvGrpSpPr>
          <p:grpSpPr bwMode="auto">
            <a:xfrm>
              <a:off x="346" y="1487"/>
              <a:ext cx="635" cy="628"/>
              <a:chOff x="346" y="1442"/>
              <a:chExt cx="635" cy="628"/>
            </a:xfrm>
          </p:grpSpPr>
          <p:pic>
            <p:nvPicPr>
              <p:cNvPr id="2079" name="Picture 4">
                <a:extLst>
                  <a:ext uri="{FF2B5EF4-FFF2-40B4-BE49-F238E27FC236}">
                    <a16:creationId xmlns:a16="http://schemas.microsoft.com/office/drawing/2014/main" id="{B31702EA-161B-4284-B02E-FC6F297E6D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 y="1442"/>
                <a:ext cx="635" cy="628"/>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080" name="Line 75">
                <a:extLst>
                  <a:ext uri="{FF2B5EF4-FFF2-40B4-BE49-F238E27FC236}">
                    <a16:creationId xmlns:a16="http://schemas.microsoft.com/office/drawing/2014/main" id="{0946490E-CE71-48BE-B74D-8EFCE62771F2}"/>
                  </a:ext>
                </a:extLst>
              </p:cNvPr>
              <p:cNvSpPr>
                <a:spLocks noChangeShapeType="1"/>
              </p:cNvSpPr>
              <p:nvPr/>
            </p:nvSpPr>
            <p:spPr bwMode="auto">
              <a:xfrm>
                <a:off x="799" y="1708"/>
                <a:ext cx="136"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sp>
          <p:nvSpPr>
            <p:cNvPr id="2078" name="Text Box 79">
              <a:extLst>
                <a:ext uri="{FF2B5EF4-FFF2-40B4-BE49-F238E27FC236}">
                  <a16:creationId xmlns:a16="http://schemas.microsoft.com/office/drawing/2014/main" id="{BB12C9D6-B60A-4417-A1DE-AD7D4F86D1D0}"/>
                </a:ext>
              </a:extLst>
            </p:cNvPr>
            <p:cNvSpPr txBox="1">
              <a:spLocks noChangeArrowheads="1"/>
            </p:cNvSpPr>
            <p:nvPr/>
          </p:nvSpPr>
          <p:spPr bwMode="auto">
            <a:xfrm>
              <a:off x="2614" y="1623"/>
              <a:ext cx="1443"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1: Handthermometer</a:t>
              </a:r>
            </a:p>
          </p:txBody>
        </p:sp>
      </p:grpSp>
      <p:grpSp>
        <p:nvGrpSpPr>
          <p:cNvPr id="2056" name="Group 90">
            <a:extLst>
              <a:ext uri="{FF2B5EF4-FFF2-40B4-BE49-F238E27FC236}">
                <a16:creationId xmlns:a16="http://schemas.microsoft.com/office/drawing/2014/main" id="{38FB143F-F1F2-4699-B073-3CEBF3756D7D}"/>
              </a:ext>
            </a:extLst>
          </p:cNvPr>
          <p:cNvGrpSpPr>
            <a:grpSpLocks/>
          </p:cNvGrpSpPr>
          <p:nvPr/>
        </p:nvGrpSpPr>
        <p:grpSpPr bwMode="auto">
          <a:xfrm>
            <a:off x="549275" y="4808538"/>
            <a:ext cx="5848350" cy="1654175"/>
            <a:chOff x="346" y="2984"/>
            <a:chExt cx="3684" cy="1042"/>
          </a:xfrm>
        </p:grpSpPr>
        <p:pic>
          <p:nvPicPr>
            <p:cNvPr id="2071" name="Picture 17" descr="Fliegender Teebeutel">
              <a:extLst>
                <a:ext uri="{FF2B5EF4-FFF2-40B4-BE49-F238E27FC236}">
                  <a16:creationId xmlns:a16="http://schemas.microsoft.com/office/drawing/2014/main" id="{B78DF0E5-17B9-4B2D-B8B6-08B94E6F0B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 y="3029"/>
              <a:ext cx="415" cy="635"/>
            </a:xfrm>
            <a:prstGeom prst="rect">
              <a:avLst/>
            </a:prstGeom>
            <a:noFill/>
            <a:ln w="9525">
              <a:solidFill>
                <a:srgbClr val="969696"/>
              </a:solidFill>
              <a:miter lim="800000"/>
              <a:headEnd/>
              <a:tailEnd/>
            </a:ln>
            <a:extLst>
              <a:ext uri="{909E8E84-426E-40DD-AFC4-6F175D3DCCD1}">
                <a14:hiddenFill xmlns:a14="http://schemas.microsoft.com/office/drawing/2010/main">
                  <a:solidFill>
                    <a:srgbClr val="FFFFFF"/>
                  </a:solidFill>
                </a14:hiddenFill>
              </a:ext>
            </a:extLst>
          </p:spPr>
        </p:pic>
        <p:sp>
          <p:nvSpPr>
            <p:cNvPr id="2072" name="Text Box 41">
              <a:extLst>
                <a:ext uri="{FF2B5EF4-FFF2-40B4-BE49-F238E27FC236}">
                  <a16:creationId xmlns:a16="http://schemas.microsoft.com/office/drawing/2014/main" id="{7DAB5337-4F89-4799-B6DE-CB960FC4DD2B}"/>
                </a:ext>
              </a:extLst>
            </p:cNvPr>
            <p:cNvSpPr txBox="1">
              <a:spLocks noChangeArrowheads="1"/>
            </p:cNvSpPr>
            <p:nvPr/>
          </p:nvSpPr>
          <p:spPr bwMode="auto">
            <a:xfrm>
              <a:off x="346" y="3710"/>
              <a:ext cx="3203" cy="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900"/>
                <a:t>Stellt den leeren Teebeutel auf den Deckel und zündet ihn am oberen Rand an</a:t>
              </a:r>
            </a:p>
            <a:p>
              <a:pPr eaLnBrk="1" hangingPunct="1"/>
              <a:r>
                <a:rPr lang="de-DE" altLang="de-DE" sz="900"/>
                <a:t>Was passiert? Er brennt herunter und die glühende Asche erhebt sich in die Luft.</a:t>
              </a:r>
            </a:p>
            <a:p>
              <a:pPr eaLnBrk="1" hangingPunct="1"/>
              <a:r>
                <a:rPr lang="de-DE" altLang="de-DE" sz="900"/>
                <a:t>Warum? Die erwärmte Luft steigt auf und reißt den Teebeutel mit, sobald er leicht genug ist-</a:t>
              </a:r>
              <a:endParaRPr lang="ru-RU" altLang="de-DE" sz="900"/>
            </a:p>
          </p:txBody>
        </p:sp>
        <p:sp>
          <p:nvSpPr>
            <p:cNvPr id="2073" name="Text Box 77">
              <a:extLst>
                <a:ext uri="{FF2B5EF4-FFF2-40B4-BE49-F238E27FC236}">
                  <a16:creationId xmlns:a16="http://schemas.microsoft.com/office/drawing/2014/main" id="{C04ECAFC-7B9D-49CE-B712-9393F2387E39}"/>
                </a:ext>
              </a:extLst>
            </p:cNvPr>
            <p:cNvSpPr txBox="1">
              <a:spLocks noChangeArrowheads="1"/>
            </p:cNvSpPr>
            <p:nvPr/>
          </p:nvSpPr>
          <p:spPr bwMode="auto">
            <a:xfrm>
              <a:off x="799" y="2984"/>
              <a:ext cx="1464" cy="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20000"/>
                </a:spcAft>
              </a:pPr>
              <a:r>
                <a:rPr lang="de-DE" altLang="de-DE" sz="1200" b="1"/>
                <a:t>Fliegender Teebeutel</a:t>
              </a:r>
            </a:p>
            <a:p>
              <a:pPr eaLnBrk="1" hangingPunct="1"/>
              <a:r>
                <a:rPr lang="de-DE" altLang="de-DE" sz="900" u="sng"/>
                <a:t>Ihr braucht:</a:t>
              </a:r>
              <a:endParaRPr lang="de-DE" altLang="de-DE" sz="900"/>
            </a:p>
            <a:p>
              <a:pPr eaLnBrk="1" hangingPunct="1"/>
              <a:r>
                <a:rPr lang="de-DE" altLang="de-DE" sz="900"/>
                <a:t>1 Deckel</a:t>
              </a:r>
            </a:p>
            <a:p>
              <a:pPr eaLnBrk="1" hangingPunct="1"/>
              <a:r>
                <a:rPr lang="de-DE" altLang="de-DE" sz="900"/>
                <a:t>1 leeren, oben abgeschnittenen Teebeutel</a:t>
              </a:r>
            </a:p>
            <a:p>
              <a:pPr eaLnBrk="1" hangingPunct="1"/>
              <a:r>
                <a:rPr lang="de-DE" altLang="de-DE" sz="900"/>
                <a:t>1 Feuerzeug</a:t>
              </a:r>
            </a:p>
          </p:txBody>
        </p:sp>
        <p:sp>
          <p:nvSpPr>
            <p:cNvPr id="2074" name="Text Box 80">
              <a:extLst>
                <a:ext uri="{FF2B5EF4-FFF2-40B4-BE49-F238E27FC236}">
                  <a16:creationId xmlns:a16="http://schemas.microsoft.com/office/drawing/2014/main" id="{74F5A6F1-56E8-47BA-9A14-4724E2B64E43}"/>
                </a:ext>
              </a:extLst>
            </p:cNvPr>
            <p:cNvSpPr txBox="1">
              <a:spLocks noChangeArrowheads="1"/>
            </p:cNvSpPr>
            <p:nvPr/>
          </p:nvSpPr>
          <p:spPr bwMode="auto">
            <a:xfrm>
              <a:off x="2432" y="3120"/>
              <a:ext cx="1598"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2: Fliegender Teebeutel</a:t>
              </a:r>
            </a:p>
          </p:txBody>
        </p:sp>
      </p:grpSp>
      <p:grpSp>
        <p:nvGrpSpPr>
          <p:cNvPr id="2057" name="Group 89">
            <a:extLst>
              <a:ext uri="{FF2B5EF4-FFF2-40B4-BE49-F238E27FC236}">
                <a16:creationId xmlns:a16="http://schemas.microsoft.com/office/drawing/2014/main" id="{FAC21C7E-3D01-4A28-9948-3451F756D117}"/>
              </a:ext>
            </a:extLst>
          </p:cNvPr>
          <p:cNvGrpSpPr>
            <a:grpSpLocks/>
          </p:cNvGrpSpPr>
          <p:nvPr/>
        </p:nvGrpSpPr>
        <p:grpSpPr bwMode="auto">
          <a:xfrm>
            <a:off x="549275" y="6608763"/>
            <a:ext cx="5832475" cy="1717675"/>
            <a:chOff x="346" y="4118"/>
            <a:chExt cx="3674" cy="1082"/>
          </a:xfrm>
        </p:grpSpPr>
        <p:pic>
          <p:nvPicPr>
            <p:cNvPr id="2067" name="Picture 7">
              <a:extLst>
                <a:ext uri="{FF2B5EF4-FFF2-40B4-BE49-F238E27FC236}">
                  <a16:creationId xmlns:a16="http://schemas.microsoft.com/office/drawing/2014/main" id="{87C64F38-448D-4BA2-940C-2178A6981E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 y="4163"/>
              <a:ext cx="1134" cy="604"/>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068" name="Text Box 30">
              <a:extLst>
                <a:ext uri="{FF2B5EF4-FFF2-40B4-BE49-F238E27FC236}">
                  <a16:creationId xmlns:a16="http://schemas.microsoft.com/office/drawing/2014/main" id="{FE08B7C7-0ECE-42B2-BF9F-391C1B2823BD}"/>
                </a:ext>
              </a:extLst>
            </p:cNvPr>
            <p:cNvSpPr txBox="1">
              <a:spLocks noChangeArrowheads="1"/>
            </p:cNvSpPr>
            <p:nvPr/>
          </p:nvSpPr>
          <p:spPr bwMode="auto">
            <a:xfrm>
              <a:off x="346" y="4798"/>
              <a:ext cx="3674" cy="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900"/>
                <a:t>Setzt das Teelicht in die Schale mit gefärbtem Wasser und zündet es an. </a:t>
              </a:r>
            </a:p>
            <a:p>
              <a:pPr eaLnBrk="1" hangingPunct="1"/>
              <a:r>
                <a:rPr lang="de-DE" altLang="de-DE" sz="900"/>
                <a:t>Stülpt das Glas darüber.  Was passiert?</a:t>
              </a:r>
            </a:p>
            <a:p>
              <a:pPr eaLnBrk="1" hangingPunct="1"/>
              <a:r>
                <a:rPr lang="de-DE" altLang="de-DE" sz="900"/>
                <a:t>Die Luft im Glas wird erwärmt und blubbert nach außen. Nachdem das Teelicht erloschen ist, kühlt sich die Luft im Glas wieder ab, es entsteht ein Unterdruck und der saugt das gefärbte Wasser in das Glas.</a:t>
              </a:r>
              <a:endParaRPr lang="ru-RU" altLang="de-DE" sz="900"/>
            </a:p>
          </p:txBody>
        </p:sp>
        <p:sp>
          <p:nvSpPr>
            <p:cNvPr id="2069" name="Text Box 78">
              <a:extLst>
                <a:ext uri="{FF2B5EF4-FFF2-40B4-BE49-F238E27FC236}">
                  <a16:creationId xmlns:a16="http://schemas.microsoft.com/office/drawing/2014/main" id="{5483E548-D1B4-4A34-8614-0E1593401F90}"/>
                </a:ext>
              </a:extLst>
            </p:cNvPr>
            <p:cNvSpPr txBox="1">
              <a:spLocks noChangeArrowheads="1"/>
            </p:cNvSpPr>
            <p:nvPr/>
          </p:nvSpPr>
          <p:spPr bwMode="auto">
            <a:xfrm>
              <a:off x="1525" y="4118"/>
              <a:ext cx="1328" cy="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20000"/>
                </a:spcAft>
              </a:pPr>
              <a:r>
                <a:rPr lang="de-DE" altLang="de-DE" sz="1200" b="1"/>
                <a:t>Sterbende Kerze</a:t>
              </a:r>
            </a:p>
            <a:p>
              <a:pPr eaLnBrk="1" hangingPunct="1"/>
              <a:r>
                <a:rPr lang="de-DE" altLang="de-DE" sz="900" u="sng"/>
                <a:t>Ihr braucht:</a:t>
              </a:r>
              <a:endParaRPr lang="de-DE" altLang="de-DE" sz="900"/>
            </a:p>
            <a:p>
              <a:pPr eaLnBrk="1" hangingPunct="1"/>
              <a:r>
                <a:rPr lang="de-DE" altLang="de-DE" sz="900"/>
                <a:t>1 Teelicht</a:t>
              </a:r>
            </a:p>
            <a:p>
              <a:pPr eaLnBrk="1" hangingPunct="1"/>
              <a:r>
                <a:rPr lang="de-DE" altLang="de-DE" sz="900"/>
                <a:t>1 Glas</a:t>
              </a:r>
            </a:p>
            <a:p>
              <a:pPr eaLnBrk="1" hangingPunct="1"/>
              <a:r>
                <a:rPr lang="de-DE" altLang="de-DE" sz="900"/>
                <a:t>1 Feuerzeug</a:t>
              </a:r>
            </a:p>
            <a:p>
              <a:pPr eaLnBrk="1" hangingPunct="1"/>
              <a:r>
                <a:rPr lang="de-DE" altLang="de-DE" sz="900"/>
                <a:t>1 Schale mit etwas gefärbtem Wasser</a:t>
              </a:r>
            </a:p>
          </p:txBody>
        </p:sp>
        <p:sp>
          <p:nvSpPr>
            <p:cNvPr id="2070" name="Text Box 81">
              <a:extLst>
                <a:ext uri="{FF2B5EF4-FFF2-40B4-BE49-F238E27FC236}">
                  <a16:creationId xmlns:a16="http://schemas.microsoft.com/office/drawing/2014/main" id="{D393B7B9-5483-4735-8BD8-B2F6A1E45829}"/>
                </a:ext>
              </a:extLst>
            </p:cNvPr>
            <p:cNvSpPr txBox="1">
              <a:spLocks noChangeArrowheads="1"/>
            </p:cNvSpPr>
            <p:nvPr/>
          </p:nvSpPr>
          <p:spPr bwMode="auto">
            <a:xfrm>
              <a:off x="2568" y="4345"/>
              <a:ext cx="1451"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3: Sterbende Kerze</a:t>
              </a:r>
            </a:p>
          </p:txBody>
        </p:sp>
      </p:grpSp>
      <p:grpSp>
        <p:nvGrpSpPr>
          <p:cNvPr id="2058" name="Group 88">
            <a:extLst>
              <a:ext uri="{FF2B5EF4-FFF2-40B4-BE49-F238E27FC236}">
                <a16:creationId xmlns:a16="http://schemas.microsoft.com/office/drawing/2014/main" id="{91E326E9-BE6C-4BCE-98DA-0B703C17D856}"/>
              </a:ext>
            </a:extLst>
          </p:cNvPr>
          <p:cNvGrpSpPr>
            <a:grpSpLocks/>
          </p:cNvGrpSpPr>
          <p:nvPr/>
        </p:nvGrpSpPr>
        <p:grpSpPr bwMode="auto">
          <a:xfrm>
            <a:off x="476250" y="8408988"/>
            <a:ext cx="5976938" cy="1497012"/>
            <a:chOff x="300" y="5297"/>
            <a:chExt cx="3765" cy="943"/>
          </a:xfrm>
        </p:grpSpPr>
        <p:pic>
          <p:nvPicPr>
            <p:cNvPr id="2063" name="Picture 42">
              <a:extLst>
                <a:ext uri="{FF2B5EF4-FFF2-40B4-BE49-F238E27FC236}">
                  <a16:creationId xmlns:a16="http://schemas.microsoft.com/office/drawing/2014/main" id="{E89380B7-2AC1-46F5-9F69-7C8D196CCE0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6" y="5297"/>
              <a:ext cx="384" cy="590"/>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064" name="Text Box 44">
              <a:extLst>
                <a:ext uri="{FF2B5EF4-FFF2-40B4-BE49-F238E27FC236}">
                  <a16:creationId xmlns:a16="http://schemas.microsoft.com/office/drawing/2014/main" id="{C9E43015-D726-460F-8849-8454708880E8}"/>
                </a:ext>
              </a:extLst>
            </p:cNvPr>
            <p:cNvSpPr txBox="1">
              <a:spLocks noChangeArrowheads="1"/>
            </p:cNvSpPr>
            <p:nvPr/>
          </p:nvSpPr>
          <p:spPr bwMode="auto">
            <a:xfrm>
              <a:off x="300" y="5924"/>
              <a:ext cx="3765" cy="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900"/>
                <a:t>Haltet den Propeller über die Wärmequelle. Was passiert?</a:t>
              </a:r>
            </a:p>
            <a:p>
              <a:pPr eaLnBrk="1" hangingPunct="1"/>
              <a:r>
                <a:rPr lang="de-DE" altLang="de-DE" sz="900"/>
                <a:t>Der Propeller dreht sich. Die aufsteigende, warme Luft drückt auf die schräg gestellten Flügel und versetzt den Propeller in Rotation</a:t>
              </a:r>
              <a:endParaRPr lang="ru-RU" altLang="de-DE" sz="900"/>
            </a:p>
          </p:txBody>
        </p:sp>
        <p:sp>
          <p:nvSpPr>
            <p:cNvPr id="2065" name="Text Box 82">
              <a:extLst>
                <a:ext uri="{FF2B5EF4-FFF2-40B4-BE49-F238E27FC236}">
                  <a16:creationId xmlns:a16="http://schemas.microsoft.com/office/drawing/2014/main" id="{C7909A32-D80C-48BC-9AB3-F16AE5D92D90}"/>
                </a:ext>
              </a:extLst>
            </p:cNvPr>
            <p:cNvSpPr txBox="1">
              <a:spLocks noChangeArrowheads="1"/>
            </p:cNvSpPr>
            <p:nvPr/>
          </p:nvSpPr>
          <p:spPr bwMode="auto">
            <a:xfrm>
              <a:off x="2976" y="5433"/>
              <a:ext cx="991"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4: Propeller</a:t>
              </a:r>
            </a:p>
          </p:txBody>
        </p:sp>
        <p:sp>
          <p:nvSpPr>
            <p:cNvPr id="2066" name="Text Box 83">
              <a:extLst>
                <a:ext uri="{FF2B5EF4-FFF2-40B4-BE49-F238E27FC236}">
                  <a16:creationId xmlns:a16="http://schemas.microsoft.com/office/drawing/2014/main" id="{C1A9C5ED-94F8-4C47-913B-C637182DE5CC}"/>
                </a:ext>
              </a:extLst>
            </p:cNvPr>
            <p:cNvSpPr txBox="1">
              <a:spLocks noChangeArrowheads="1"/>
            </p:cNvSpPr>
            <p:nvPr/>
          </p:nvSpPr>
          <p:spPr bwMode="auto">
            <a:xfrm>
              <a:off x="799" y="5297"/>
              <a:ext cx="1828" cy="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20000"/>
                </a:spcAft>
              </a:pPr>
              <a:r>
                <a:rPr lang="de-DE" altLang="de-DE" sz="1200" b="1"/>
                <a:t>Propeller</a:t>
              </a:r>
            </a:p>
            <a:p>
              <a:pPr eaLnBrk="1" hangingPunct="1"/>
              <a:r>
                <a:rPr lang="de-DE" altLang="de-DE" sz="900" u="sng"/>
                <a:t>Ihr braucht:</a:t>
              </a:r>
              <a:endParaRPr lang="de-DE" altLang="de-DE" sz="900"/>
            </a:p>
            <a:p>
              <a:pPr eaLnBrk="1" hangingPunct="1"/>
              <a:r>
                <a:rPr lang="de-DE" altLang="de-DE" sz="900"/>
                <a:t>1 Propeller</a:t>
              </a:r>
            </a:p>
            <a:p>
              <a:pPr eaLnBrk="1" hangingPunct="1"/>
              <a:r>
                <a:rPr lang="de-DE" altLang="de-DE" sz="900"/>
                <a:t>Sucht euch eine Wärmequelle</a:t>
              </a:r>
            </a:p>
            <a:p>
              <a:pPr eaLnBrk="1" hangingPunct="1"/>
              <a:r>
                <a:rPr lang="de-DE" altLang="de-DE" sz="900"/>
                <a:t>(brennende Kerze oder Heizung oder heißes Wasser)</a:t>
              </a:r>
            </a:p>
          </p:txBody>
        </p:sp>
      </p:grpSp>
      <p:sp>
        <p:nvSpPr>
          <p:cNvPr id="2059" name="Line 84">
            <a:extLst>
              <a:ext uri="{FF2B5EF4-FFF2-40B4-BE49-F238E27FC236}">
                <a16:creationId xmlns:a16="http://schemas.microsoft.com/office/drawing/2014/main" id="{511430BA-30E9-4080-8B4F-AA368578E3A1}"/>
              </a:ext>
            </a:extLst>
          </p:cNvPr>
          <p:cNvSpPr>
            <a:spLocks noChangeShapeType="1"/>
          </p:cNvSpPr>
          <p:nvPr/>
        </p:nvSpPr>
        <p:spPr bwMode="auto">
          <a:xfrm>
            <a:off x="0" y="2289175"/>
            <a:ext cx="6858000" cy="0"/>
          </a:xfrm>
          <a:prstGeom prst="line">
            <a:avLst/>
          </a:prstGeom>
          <a:noFill/>
          <a:ln w="952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60" name="Line 85">
            <a:extLst>
              <a:ext uri="{FF2B5EF4-FFF2-40B4-BE49-F238E27FC236}">
                <a16:creationId xmlns:a16="http://schemas.microsoft.com/office/drawing/2014/main" id="{99E244EA-F020-44A0-ACEE-97CC8598CFF7}"/>
              </a:ext>
            </a:extLst>
          </p:cNvPr>
          <p:cNvSpPr>
            <a:spLocks noChangeShapeType="1"/>
          </p:cNvSpPr>
          <p:nvPr/>
        </p:nvSpPr>
        <p:spPr bwMode="auto">
          <a:xfrm>
            <a:off x="0" y="4737100"/>
            <a:ext cx="6858000" cy="0"/>
          </a:xfrm>
          <a:prstGeom prst="line">
            <a:avLst/>
          </a:prstGeom>
          <a:noFill/>
          <a:ln w="952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61" name="Line 86">
            <a:extLst>
              <a:ext uri="{FF2B5EF4-FFF2-40B4-BE49-F238E27FC236}">
                <a16:creationId xmlns:a16="http://schemas.microsoft.com/office/drawing/2014/main" id="{603220D8-60E7-4B66-A56F-DF749B679448}"/>
              </a:ext>
            </a:extLst>
          </p:cNvPr>
          <p:cNvSpPr>
            <a:spLocks noChangeShapeType="1"/>
          </p:cNvSpPr>
          <p:nvPr/>
        </p:nvSpPr>
        <p:spPr bwMode="auto">
          <a:xfrm>
            <a:off x="0" y="6537325"/>
            <a:ext cx="6858000" cy="0"/>
          </a:xfrm>
          <a:prstGeom prst="line">
            <a:avLst/>
          </a:prstGeom>
          <a:noFill/>
          <a:ln w="952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62" name="Line 87">
            <a:extLst>
              <a:ext uri="{FF2B5EF4-FFF2-40B4-BE49-F238E27FC236}">
                <a16:creationId xmlns:a16="http://schemas.microsoft.com/office/drawing/2014/main" id="{873C0E50-DAFD-4338-9BE2-318205220695}"/>
              </a:ext>
            </a:extLst>
          </p:cNvPr>
          <p:cNvSpPr>
            <a:spLocks noChangeShapeType="1"/>
          </p:cNvSpPr>
          <p:nvPr/>
        </p:nvSpPr>
        <p:spPr bwMode="auto">
          <a:xfrm>
            <a:off x="0" y="8337550"/>
            <a:ext cx="6858000" cy="0"/>
          </a:xfrm>
          <a:prstGeom prst="line">
            <a:avLst/>
          </a:prstGeom>
          <a:noFill/>
          <a:ln w="952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Line 38">
            <a:extLst>
              <a:ext uri="{FF2B5EF4-FFF2-40B4-BE49-F238E27FC236}">
                <a16:creationId xmlns:a16="http://schemas.microsoft.com/office/drawing/2014/main" id="{695C20E4-4279-48A7-96E1-B3F1EB01A617}"/>
              </a:ext>
            </a:extLst>
          </p:cNvPr>
          <p:cNvSpPr>
            <a:spLocks noChangeShapeType="1"/>
          </p:cNvSpPr>
          <p:nvPr/>
        </p:nvSpPr>
        <p:spPr bwMode="auto">
          <a:xfrm>
            <a:off x="0" y="2649538"/>
            <a:ext cx="6858000" cy="0"/>
          </a:xfrm>
          <a:prstGeom prst="line">
            <a:avLst/>
          </a:prstGeom>
          <a:noFill/>
          <a:ln w="952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075" name="Line 39">
            <a:extLst>
              <a:ext uri="{FF2B5EF4-FFF2-40B4-BE49-F238E27FC236}">
                <a16:creationId xmlns:a16="http://schemas.microsoft.com/office/drawing/2014/main" id="{44BB6627-B72A-44AD-AD67-92548DEF2459}"/>
              </a:ext>
            </a:extLst>
          </p:cNvPr>
          <p:cNvSpPr>
            <a:spLocks noChangeShapeType="1"/>
          </p:cNvSpPr>
          <p:nvPr/>
        </p:nvSpPr>
        <p:spPr bwMode="auto">
          <a:xfrm>
            <a:off x="0" y="5600700"/>
            <a:ext cx="6858000" cy="0"/>
          </a:xfrm>
          <a:prstGeom prst="line">
            <a:avLst/>
          </a:prstGeom>
          <a:noFill/>
          <a:ln w="952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076" name="Line 42">
            <a:extLst>
              <a:ext uri="{FF2B5EF4-FFF2-40B4-BE49-F238E27FC236}">
                <a16:creationId xmlns:a16="http://schemas.microsoft.com/office/drawing/2014/main" id="{BBF69119-B2D1-432D-9D4C-46061C835773}"/>
              </a:ext>
            </a:extLst>
          </p:cNvPr>
          <p:cNvSpPr>
            <a:spLocks noChangeShapeType="1"/>
          </p:cNvSpPr>
          <p:nvPr/>
        </p:nvSpPr>
        <p:spPr bwMode="auto">
          <a:xfrm>
            <a:off x="0" y="7689850"/>
            <a:ext cx="6858000" cy="0"/>
          </a:xfrm>
          <a:prstGeom prst="line">
            <a:avLst/>
          </a:prstGeom>
          <a:noFill/>
          <a:ln w="952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3077" name="Group 58">
            <a:extLst>
              <a:ext uri="{FF2B5EF4-FFF2-40B4-BE49-F238E27FC236}">
                <a16:creationId xmlns:a16="http://schemas.microsoft.com/office/drawing/2014/main" id="{472E8277-DF62-472F-AE19-8B335A4AFCF3}"/>
              </a:ext>
            </a:extLst>
          </p:cNvPr>
          <p:cNvGrpSpPr>
            <a:grpSpLocks/>
          </p:cNvGrpSpPr>
          <p:nvPr/>
        </p:nvGrpSpPr>
        <p:grpSpPr bwMode="auto">
          <a:xfrm>
            <a:off x="476250" y="560388"/>
            <a:ext cx="6048375" cy="2078037"/>
            <a:chOff x="300" y="353"/>
            <a:chExt cx="3810" cy="1309"/>
          </a:xfrm>
        </p:grpSpPr>
        <p:pic>
          <p:nvPicPr>
            <p:cNvPr id="3106" name="Picture 5">
              <a:extLst>
                <a:ext uri="{FF2B5EF4-FFF2-40B4-BE49-F238E27FC236}">
                  <a16:creationId xmlns:a16="http://schemas.microsoft.com/office/drawing/2014/main" id="{4D586B5E-E9FE-4C9D-8046-738C0A8C47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 y="398"/>
              <a:ext cx="757" cy="861"/>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3107" name="Text Box 6">
              <a:extLst>
                <a:ext uri="{FF2B5EF4-FFF2-40B4-BE49-F238E27FC236}">
                  <a16:creationId xmlns:a16="http://schemas.microsoft.com/office/drawing/2014/main" id="{5380934D-8421-4121-8F5D-68A44B79E3CB}"/>
                </a:ext>
              </a:extLst>
            </p:cNvPr>
            <p:cNvSpPr txBox="1">
              <a:spLocks noChangeArrowheads="1"/>
            </p:cNvSpPr>
            <p:nvPr/>
          </p:nvSpPr>
          <p:spPr bwMode="auto">
            <a:xfrm>
              <a:off x="300" y="1260"/>
              <a:ext cx="3810" cy="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900"/>
                <a:t>Stellt die leere Plastikflasche in </a:t>
              </a:r>
              <a:r>
                <a:rPr lang="de-DE" altLang="de-DE" sz="900" u="sng"/>
                <a:t>heißes</a:t>
              </a:r>
              <a:r>
                <a:rPr lang="de-DE" altLang="de-DE" sz="900"/>
                <a:t> Wasser und dreht sie zu.</a:t>
              </a:r>
            </a:p>
            <a:p>
              <a:pPr eaLnBrk="1" hangingPunct="1"/>
              <a:r>
                <a:rPr lang="de-DE" altLang="de-DE" sz="900"/>
                <a:t>Nehmt sie dann aus dem heißen Wasser heraus und stellt sie in das eiskalte Wasser. Was passiert?</a:t>
              </a:r>
            </a:p>
            <a:p>
              <a:pPr eaLnBrk="1" hangingPunct="1"/>
              <a:r>
                <a:rPr lang="de-DE" altLang="de-DE" sz="900"/>
                <a:t>Die Luftteilchen kühlen sich ab, es entsteht ein Unterdruck in der Plastikflasche und der zieht die Flaschenwände zusammen. Ihr könnt diesen Vorgang mehrmals wiederholen.</a:t>
              </a:r>
              <a:endParaRPr lang="ru-RU" altLang="de-DE" sz="900"/>
            </a:p>
          </p:txBody>
        </p:sp>
        <p:sp>
          <p:nvSpPr>
            <p:cNvPr id="3108" name="Text Box 37">
              <a:extLst>
                <a:ext uri="{FF2B5EF4-FFF2-40B4-BE49-F238E27FC236}">
                  <a16:creationId xmlns:a16="http://schemas.microsoft.com/office/drawing/2014/main" id="{79C84AEE-8498-477E-9CB0-C3BDDA1549C2}"/>
                </a:ext>
              </a:extLst>
            </p:cNvPr>
            <p:cNvSpPr txBox="1">
              <a:spLocks noChangeArrowheads="1"/>
            </p:cNvSpPr>
            <p:nvPr/>
          </p:nvSpPr>
          <p:spPr bwMode="auto">
            <a:xfrm>
              <a:off x="1162" y="353"/>
              <a:ext cx="1148" cy="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20000"/>
                </a:spcAft>
              </a:pPr>
              <a:r>
                <a:rPr lang="de-DE" altLang="de-DE" sz="1200" b="1"/>
                <a:t>Knautschflasche </a:t>
              </a:r>
              <a:r>
                <a:rPr lang="de-DE" altLang="de-DE" sz="900"/>
                <a:t>L8a</a:t>
              </a:r>
            </a:p>
            <a:p>
              <a:pPr eaLnBrk="1" hangingPunct="1"/>
              <a:r>
                <a:rPr lang="de-DE" altLang="de-DE" sz="900" u="sng"/>
                <a:t>Ihr braucht:</a:t>
              </a:r>
              <a:endParaRPr lang="de-DE" altLang="de-DE" sz="900"/>
            </a:p>
            <a:p>
              <a:pPr eaLnBrk="1" hangingPunct="1"/>
              <a:r>
                <a:rPr lang="de-DE" altLang="de-DE" sz="900"/>
                <a:t>1 Behälter mit eiskaltem Wasser</a:t>
              </a:r>
            </a:p>
            <a:p>
              <a:pPr eaLnBrk="1" hangingPunct="1"/>
              <a:r>
                <a:rPr lang="de-DE" altLang="de-DE" sz="900"/>
                <a:t>1 Behälter mit heißem Wasser</a:t>
              </a:r>
            </a:p>
            <a:p>
              <a:pPr eaLnBrk="1" hangingPunct="1"/>
              <a:r>
                <a:rPr lang="de-DE" altLang="de-DE" sz="900"/>
                <a:t>1 Plastikflasche</a:t>
              </a:r>
            </a:p>
            <a:p>
              <a:pPr eaLnBrk="1" hangingPunct="1"/>
              <a:endParaRPr lang="de-DE" altLang="de-DE" sz="900"/>
            </a:p>
          </p:txBody>
        </p:sp>
        <p:sp>
          <p:nvSpPr>
            <p:cNvPr id="3109" name="Text Box 48">
              <a:extLst>
                <a:ext uri="{FF2B5EF4-FFF2-40B4-BE49-F238E27FC236}">
                  <a16:creationId xmlns:a16="http://schemas.microsoft.com/office/drawing/2014/main" id="{31976E4D-884F-4D78-8819-1D609C212398}"/>
                </a:ext>
              </a:extLst>
            </p:cNvPr>
            <p:cNvSpPr txBox="1">
              <a:spLocks noChangeArrowheads="1"/>
            </p:cNvSpPr>
            <p:nvPr/>
          </p:nvSpPr>
          <p:spPr bwMode="auto">
            <a:xfrm>
              <a:off x="2523" y="670"/>
              <a:ext cx="1364"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5: Knautschflasche</a:t>
              </a:r>
            </a:p>
          </p:txBody>
        </p:sp>
      </p:grpSp>
      <p:grpSp>
        <p:nvGrpSpPr>
          <p:cNvPr id="3078" name="Group 54">
            <a:extLst>
              <a:ext uri="{FF2B5EF4-FFF2-40B4-BE49-F238E27FC236}">
                <a16:creationId xmlns:a16="http://schemas.microsoft.com/office/drawing/2014/main" id="{A5935BA7-44AF-409C-A2F0-934933552D73}"/>
              </a:ext>
            </a:extLst>
          </p:cNvPr>
          <p:cNvGrpSpPr>
            <a:grpSpLocks/>
          </p:cNvGrpSpPr>
          <p:nvPr/>
        </p:nvGrpSpPr>
        <p:grpSpPr bwMode="auto">
          <a:xfrm>
            <a:off x="476250" y="2720975"/>
            <a:ext cx="5842000" cy="2835275"/>
            <a:chOff x="346" y="1532"/>
            <a:chExt cx="3680" cy="1786"/>
          </a:xfrm>
        </p:grpSpPr>
        <p:grpSp>
          <p:nvGrpSpPr>
            <p:cNvPr id="3097" name="Group 8">
              <a:extLst>
                <a:ext uri="{FF2B5EF4-FFF2-40B4-BE49-F238E27FC236}">
                  <a16:creationId xmlns:a16="http://schemas.microsoft.com/office/drawing/2014/main" id="{2B555BBE-31C9-43A0-883D-4F3C1E4E7598}"/>
                </a:ext>
              </a:extLst>
            </p:cNvPr>
            <p:cNvGrpSpPr>
              <a:grpSpLocks/>
            </p:cNvGrpSpPr>
            <p:nvPr/>
          </p:nvGrpSpPr>
          <p:grpSpPr bwMode="auto">
            <a:xfrm>
              <a:off x="346" y="1532"/>
              <a:ext cx="1085" cy="835"/>
              <a:chOff x="2432" y="2406"/>
              <a:chExt cx="1843" cy="1316"/>
            </a:xfrm>
          </p:grpSpPr>
          <p:pic>
            <p:nvPicPr>
              <p:cNvPr id="3101" name="Picture 9">
                <a:extLst>
                  <a:ext uri="{FF2B5EF4-FFF2-40B4-BE49-F238E27FC236}">
                    <a16:creationId xmlns:a16="http://schemas.microsoft.com/office/drawing/2014/main" id="{AB4BA961-7E0D-4D63-9354-99D54BE464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2" y="2406"/>
                <a:ext cx="1227" cy="1316"/>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3102" name="Line 10">
                <a:extLst>
                  <a:ext uri="{FF2B5EF4-FFF2-40B4-BE49-F238E27FC236}">
                    <a16:creationId xmlns:a16="http://schemas.microsoft.com/office/drawing/2014/main" id="{312AE5C8-8980-4B21-872E-63415D029F66}"/>
                  </a:ext>
                </a:extLst>
              </p:cNvPr>
              <p:cNvSpPr>
                <a:spLocks noChangeShapeType="1"/>
              </p:cNvSpPr>
              <p:nvPr/>
            </p:nvSpPr>
            <p:spPr bwMode="auto">
              <a:xfrm flipV="1">
                <a:off x="3390" y="3043"/>
                <a:ext cx="322" cy="280"/>
              </a:xfrm>
              <a:prstGeom prst="line">
                <a:avLst/>
              </a:prstGeom>
              <a:noFill/>
              <a:ln w="9398">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sp>
            <p:nvSpPr>
              <p:cNvPr id="3103" name="Text Box 11">
                <a:extLst>
                  <a:ext uri="{FF2B5EF4-FFF2-40B4-BE49-F238E27FC236}">
                    <a16:creationId xmlns:a16="http://schemas.microsoft.com/office/drawing/2014/main" id="{14C88D0C-2D6E-4DEF-973F-AE7DEA2FE39A}"/>
                  </a:ext>
                </a:extLst>
              </p:cNvPr>
              <p:cNvSpPr txBox="1">
                <a:spLocks noChangeArrowheads="1"/>
              </p:cNvSpPr>
              <p:nvPr/>
            </p:nvSpPr>
            <p:spPr bwMode="auto">
              <a:xfrm>
                <a:off x="3660" y="2932"/>
                <a:ext cx="615" cy="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C0C0C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cs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cs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cs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
                    <a:srgbClr val="000000"/>
                  </a:buClr>
                  <a:buFont typeface="Times New Roman" panose="02020603050405020304" pitchFamily="18" charset="0"/>
                  <a:buNone/>
                </a:pPr>
                <a:r>
                  <a:rPr lang="de-DE" altLang="de-DE" sz="900">
                    <a:solidFill>
                      <a:srgbClr val="000000"/>
                    </a:solidFill>
                    <a:ea typeface="Arial Unicode MS" pitchFamily="34" charset="-128"/>
                  </a:rPr>
                  <a:t>Heißes </a:t>
                </a:r>
              </a:p>
              <a:p>
                <a:pPr eaLnBrk="1" hangingPunct="1">
                  <a:spcBef>
                    <a:spcPct val="0"/>
                  </a:spcBef>
                  <a:buClr>
                    <a:srgbClr val="000000"/>
                  </a:buClr>
                  <a:buFont typeface="Times New Roman" panose="02020603050405020304" pitchFamily="18" charset="0"/>
                  <a:buNone/>
                </a:pPr>
                <a:r>
                  <a:rPr lang="de-DE" altLang="de-DE" sz="900">
                    <a:solidFill>
                      <a:srgbClr val="000000"/>
                    </a:solidFill>
                    <a:ea typeface="Arial Unicode MS" pitchFamily="34" charset="-128"/>
                  </a:rPr>
                  <a:t>Wasser</a:t>
                </a:r>
              </a:p>
            </p:txBody>
          </p:sp>
          <p:sp>
            <p:nvSpPr>
              <p:cNvPr id="3104" name="Text Box 12">
                <a:extLst>
                  <a:ext uri="{FF2B5EF4-FFF2-40B4-BE49-F238E27FC236}">
                    <a16:creationId xmlns:a16="http://schemas.microsoft.com/office/drawing/2014/main" id="{7109D1CA-1953-4331-83DB-88F219E4AE73}"/>
                  </a:ext>
                </a:extLst>
              </p:cNvPr>
              <p:cNvSpPr txBox="1">
                <a:spLocks noChangeArrowheads="1"/>
              </p:cNvSpPr>
              <p:nvPr/>
            </p:nvSpPr>
            <p:spPr bwMode="auto">
              <a:xfrm>
                <a:off x="2531" y="2542"/>
                <a:ext cx="608" cy="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C0C0C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cs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cs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cs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
                    <a:srgbClr val="000000"/>
                  </a:buClr>
                  <a:buFont typeface="Times New Roman" panose="02020603050405020304" pitchFamily="18" charset="0"/>
                  <a:buNone/>
                </a:pPr>
                <a:r>
                  <a:rPr lang="de-DE" altLang="de-DE" sz="900">
                    <a:solidFill>
                      <a:srgbClr val="000000"/>
                    </a:solidFill>
                    <a:ea typeface="Arial Unicode MS" pitchFamily="34" charset="-128"/>
                  </a:rPr>
                  <a:t>Kaltes </a:t>
                </a:r>
              </a:p>
              <a:p>
                <a:pPr eaLnBrk="1" hangingPunct="1">
                  <a:spcBef>
                    <a:spcPct val="0"/>
                  </a:spcBef>
                  <a:buClr>
                    <a:srgbClr val="000000"/>
                  </a:buClr>
                  <a:buFont typeface="Times New Roman" panose="02020603050405020304" pitchFamily="18" charset="0"/>
                  <a:buNone/>
                </a:pPr>
                <a:r>
                  <a:rPr lang="de-DE" altLang="de-DE" sz="900">
                    <a:solidFill>
                      <a:srgbClr val="000000"/>
                    </a:solidFill>
                    <a:ea typeface="Arial Unicode MS" pitchFamily="34" charset="-128"/>
                  </a:rPr>
                  <a:t>Wasser</a:t>
                </a:r>
              </a:p>
            </p:txBody>
          </p:sp>
          <p:sp>
            <p:nvSpPr>
              <p:cNvPr id="3105" name="Line 13">
                <a:extLst>
                  <a:ext uri="{FF2B5EF4-FFF2-40B4-BE49-F238E27FC236}">
                    <a16:creationId xmlns:a16="http://schemas.microsoft.com/office/drawing/2014/main" id="{981A1EC0-3294-400C-90FF-C571D86CBE23}"/>
                  </a:ext>
                </a:extLst>
              </p:cNvPr>
              <p:cNvSpPr>
                <a:spLocks noChangeShapeType="1"/>
              </p:cNvSpPr>
              <p:nvPr/>
            </p:nvSpPr>
            <p:spPr bwMode="auto">
              <a:xfrm>
                <a:off x="2745" y="2762"/>
                <a:ext cx="0" cy="36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sp>
          <p:nvSpPr>
            <p:cNvPr id="3098" name="Text Box 14">
              <a:extLst>
                <a:ext uri="{FF2B5EF4-FFF2-40B4-BE49-F238E27FC236}">
                  <a16:creationId xmlns:a16="http://schemas.microsoft.com/office/drawing/2014/main" id="{F37CC7B6-46B6-498B-9CEE-E2F28FA46590}"/>
                </a:ext>
              </a:extLst>
            </p:cNvPr>
            <p:cNvSpPr txBox="1">
              <a:spLocks noChangeArrowheads="1"/>
            </p:cNvSpPr>
            <p:nvPr/>
          </p:nvSpPr>
          <p:spPr bwMode="auto">
            <a:xfrm>
              <a:off x="346" y="2400"/>
              <a:ext cx="3628" cy="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900"/>
                <a:t>Stellt die offene Glasflasche zuerst in das </a:t>
              </a:r>
              <a:r>
                <a:rPr lang="de-DE" altLang="de-DE" sz="900" u="sng"/>
                <a:t>kalte</a:t>
              </a:r>
              <a:r>
                <a:rPr lang="de-DE" altLang="de-DE" sz="900"/>
                <a:t> Wasser. </a:t>
              </a:r>
            </a:p>
            <a:p>
              <a:pPr eaLnBrk="1" hangingPunct="1"/>
              <a:r>
                <a:rPr lang="de-DE" altLang="de-DE" sz="900"/>
                <a:t>Wartet etwas und schraubt dann den Deckel mit dem Röhrchen auf die Flasche.</a:t>
              </a:r>
            </a:p>
            <a:p>
              <a:pPr eaLnBrk="1" hangingPunct="1"/>
              <a:r>
                <a:rPr lang="de-DE" altLang="de-DE" sz="900"/>
                <a:t>Haltet das Röhrchen mit dem Finger zu und setzt die Glasflasche in das heiße Wasser. </a:t>
              </a:r>
            </a:p>
            <a:p>
              <a:pPr eaLnBrk="1" hangingPunct="1"/>
              <a:r>
                <a:rPr lang="de-DE" altLang="de-DE" sz="900"/>
                <a:t>Zählt bis 10 und nehmt dann euren Finger von der Öffnung. Was passiert? Eine Fontäne!!</a:t>
              </a:r>
            </a:p>
            <a:p>
              <a:pPr eaLnBrk="1" hangingPunct="1"/>
              <a:r>
                <a:rPr lang="de-DE" altLang="de-DE" sz="900"/>
                <a:t>Warum? </a:t>
              </a:r>
            </a:p>
            <a:p>
              <a:pPr eaLnBrk="1" hangingPunct="1"/>
              <a:r>
                <a:rPr lang="de-DE" altLang="de-DE" sz="900"/>
                <a:t>Die Luft in der Flasche hat sich in dem kalten Wasser abgekühlt. Dadurch waren mehr Luftteilchen in der Flasche als bei normaler Zimmertemperatur. Dann habt ihr den Deckel zugeschraubt, sodass die Luft eingeschlossen war und auch keine Luft von außen nachströmen konnte.</a:t>
              </a:r>
            </a:p>
            <a:p>
              <a:pPr eaLnBrk="1" hangingPunct="1"/>
              <a:r>
                <a:rPr lang="de-DE" altLang="de-DE" sz="900"/>
                <a:t>Im heißen Wasser hat sich die eingeschlossene Luft erwärmt. Dadurch entstand ein Überdruck und der hat die Fontäne entstehen lassen.</a:t>
              </a:r>
              <a:endParaRPr lang="ru-RU" altLang="de-DE" sz="900"/>
            </a:p>
          </p:txBody>
        </p:sp>
        <p:sp>
          <p:nvSpPr>
            <p:cNvPr id="3099" name="Text Box 36">
              <a:extLst>
                <a:ext uri="{FF2B5EF4-FFF2-40B4-BE49-F238E27FC236}">
                  <a16:creationId xmlns:a16="http://schemas.microsoft.com/office/drawing/2014/main" id="{98286537-2E71-4005-92B3-43EFCAD7201F}"/>
                </a:ext>
              </a:extLst>
            </p:cNvPr>
            <p:cNvSpPr txBox="1">
              <a:spLocks noChangeArrowheads="1"/>
            </p:cNvSpPr>
            <p:nvPr/>
          </p:nvSpPr>
          <p:spPr bwMode="auto">
            <a:xfrm>
              <a:off x="1434" y="1532"/>
              <a:ext cx="1292" cy="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20000"/>
                </a:spcAft>
              </a:pPr>
              <a:r>
                <a:rPr lang="de-DE" altLang="de-DE" sz="1200" b="1"/>
                <a:t>Springbrunnen </a:t>
              </a:r>
              <a:r>
                <a:rPr lang="de-DE" altLang="de-DE" sz="900" b="1"/>
                <a:t>L8b</a:t>
              </a:r>
            </a:p>
            <a:p>
              <a:pPr eaLnBrk="1" hangingPunct="1"/>
              <a:r>
                <a:rPr lang="de-DE" altLang="de-DE" sz="900" u="sng"/>
                <a:t>Ihr braucht:</a:t>
              </a:r>
              <a:endParaRPr lang="de-DE" altLang="de-DE" sz="900"/>
            </a:p>
            <a:p>
              <a:pPr eaLnBrk="1" hangingPunct="1"/>
              <a:r>
                <a:rPr lang="de-DE" altLang="de-DE" sz="900"/>
                <a:t>1 Behälter mit eiskaltem Wasser</a:t>
              </a:r>
            </a:p>
            <a:p>
              <a:pPr eaLnBrk="1" hangingPunct="1"/>
              <a:r>
                <a:rPr lang="de-DE" altLang="de-DE" sz="900"/>
                <a:t>1 Behälter mit heißem Wasser</a:t>
              </a:r>
            </a:p>
            <a:p>
              <a:pPr eaLnBrk="1" hangingPunct="1"/>
              <a:r>
                <a:rPr lang="de-DE" altLang="de-DE" sz="900"/>
                <a:t>1 Glasflasche</a:t>
              </a:r>
            </a:p>
            <a:p>
              <a:pPr eaLnBrk="1" hangingPunct="1"/>
              <a:r>
                <a:rPr lang="de-DE" altLang="de-DE" sz="900"/>
                <a:t>1 Deckel mit eingeklebtem Röhrchen</a:t>
              </a:r>
            </a:p>
          </p:txBody>
        </p:sp>
        <p:sp>
          <p:nvSpPr>
            <p:cNvPr id="3100" name="Text Box 49">
              <a:extLst>
                <a:ext uri="{FF2B5EF4-FFF2-40B4-BE49-F238E27FC236}">
                  <a16:creationId xmlns:a16="http://schemas.microsoft.com/office/drawing/2014/main" id="{DBDBCEEF-B9BC-4DD8-BCBD-88BD7A4C8149}"/>
                </a:ext>
              </a:extLst>
            </p:cNvPr>
            <p:cNvSpPr txBox="1">
              <a:spLocks noChangeArrowheads="1"/>
            </p:cNvSpPr>
            <p:nvPr/>
          </p:nvSpPr>
          <p:spPr bwMode="auto">
            <a:xfrm>
              <a:off x="2750" y="2167"/>
              <a:ext cx="1276"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6: Springbrunnen</a:t>
              </a:r>
            </a:p>
          </p:txBody>
        </p:sp>
      </p:grpSp>
      <p:grpSp>
        <p:nvGrpSpPr>
          <p:cNvPr id="3079" name="Group 52">
            <a:extLst>
              <a:ext uri="{FF2B5EF4-FFF2-40B4-BE49-F238E27FC236}">
                <a16:creationId xmlns:a16="http://schemas.microsoft.com/office/drawing/2014/main" id="{CC217610-E336-4D91-8415-70ABC46EC0A3}"/>
              </a:ext>
            </a:extLst>
          </p:cNvPr>
          <p:cNvGrpSpPr>
            <a:grpSpLocks/>
          </p:cNvGrpSpPr>
          <p:nvPr/>
        </p:nvGrpSpPr>
        <p:grpSpPr bwMode="auto">
          <a:xfrm>
            <a:off x="593725" y="5600700"/>
            <a:ext cx="6264275" cy="2078038"/>
            <a:chOff x="300" y="3347"/>
            <a:chExt cx="3946" cy="1309"/>
          </a:xfrm>
        </p:grpSpPr>
        <p:sp>
          <p:nvSpPr>
            <p:cNvPr id="3086" name="Text Box 24">
              <a:extLst>
                <a:ext uri="{FF2B5EF4-FFF2-40B4-BE49-F238E27FC236}">
                  <a16:creationId xmlns:a16="http://schemas.microsoft.com/office/drawing/2014/main" id="{950BDC07-5EFC-409F-A5F9-E86ED7D7CC8F}"/>
                </a:ext>
              </a:extLst>
            </p:cNvPr>
            <p:cNvSpPr txBox="1">
              <a:spLocks noChangeArrowheads="1"/>
            </p:cNvSpPr>
            <p:nvPr/>
          </p:nvSpPr>
          <p:spPr bwMode="auto">
            <a:xfrm>
              <a:off x="300" y="4254"/>
              <a:ext cx="3946" cy="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900"/>
                <a:t>Stellt das Glas in das heiße Wasser (!) und wartet etwas (bis 10 zählen). Setzt nun das Ei auf die Öffnung des Glases.</a:t>
              </a:r>
            </a:p>
            <a:p>
              <a:pPr eaLnBrk="1" hangingPunct="1"/>
              <a:r>
                <a:rPr lang="de-DE" altLang="de-DE" sz="900"/>
                <a:t>Stellt danach das Glas mit dem Ei in </a:t>
              </a:r>
              <a:r>
                <a:rPr lang="de-DE" altLang="de-DE" sz="900">
                  <a:solidFill>
                    <a:srgbClr val="0033CC"/>
                  </a:solidFill>
                </a:rPr>
                <a:t>eiskaltes</a:t>
              </a:r>
              <a:r>
                <a:rPr lang="de-DE" altLang="de-DE" sz="900"/>
                <a:t> Wasser (2). Was passiert? Das Ei wird ins Glas gezogen.</a:t>
              </a:r>
            </a:p>
            <a:p>
              <a:pPr eaLnBrk="1" hangingPunct="1"/>
              <a:r>
                <a:rPr lang="de-DE" altLang="de-DE" sz="900"/>
                <a:t>Warum? Die eingeschlossene Luft kühlt sich so sehr ab, dass ein Unterdruck entsteht, der das Ei ins Glas zoieht.</a:t>
              </a:r>
            </a:p>
            <a:p>
              <a:pPr eaLnBrk="1" hangingPunct="1"/>
              <a:r>
                <a:rPr lang="de-DE" altLang="de-DE" sz="900"/>
                <a:t>Passt auf, dass es nicht ganz ins Glas gezogen wird und setzt das Glas kurz vorher wieder in das heiße Wasser.</a:t>
              </a:r>
              <a:endParaRPr lang="ru-RU" altLang="de-DE" sz="900"/>
            </a:p>
          </p:txBody>
        </p:sp>
        <p:grpSp>
          <p:nvGrpSpPr>
            <p:cNvPr id="3087" name="Group 25">
              <a:extLst>
                <a:ext uri="{FF2B5EF4-FFF2-40B4-BE49-F238E27FC236}">
                  <a16:creationId xmlns:a16="http://schemas.microsoft.com/office/drawing/2014/main" id="{F6A20E9A-35A4-469B-BA51-068AF8861F6C}"/>
                </a:ext>
              </a:extLst>
            </p:cNvPr>
            <p:cNvGrpSpPr>
              <a:grpSpLocks/>
            </p:cNvGrpSpPr>
            <p:nvPr/>
          </p:nvGrpSpPr>
          <p:grpSpPr bwMode="auto">
            <a:xfrm>
              <a:off x="346" y="3347"/>
              <a:ext cx="1121" cy="874"/>
              <a:chOff x="606" y="3759"/>
              <a:chExt cx="1121" cy="874"/>
            </a:xfrm>
          </p:grpSpPr>
          <p:grpSp>
            <p:nvGrpSpPr>
              <p:cNvPr id="3090" name="Group 26">
                <a:extLst>
                  <a:ext uri="{FF2B5EF4-FFF2-40B4-BE49-F238E27FC236}">
                    <a16:creationId xmlns:a16="http://schemas.microsoft.com/office/drawing/2014/main" id="{88427AA3-00D6-4A8C-824D-8E6F9D45E49B}"/>
                  </a:ext>
                </a:extLst>
              </p:cNvPr>
              <p:cNvGrpSpPr>
                <a:grpSpLocks/>
              </p:cNvGrpSpPr>
              <p:nvPr/>
            </p:nvGrpSpPr>
            <p:grpSpPr bwMode="auto">
              <a:xfrm>
                <a:off x="606" y="3978"/>
                <a:ext cx="998" cy="655"/>
                <a:chOff x="572" y="3696"/>
                <a:chExt cx="998" cy="605"/>
              </a:xfrm>
            </p:grpSpPr>
            <p:pic>
              <p:nvPicPr>
                <p:cNvPr id="3095" name="Picture 27">
                  <a:extLst>
                    <a:ext uri="{FF2B5EF4-FFF2-40B4-BE49-F238E27FC236}">
                      <a16:creationId xmlns:a16="http://schemas.microsoft.com/office/drawing/2014/main" id="{D880455F-AAC2-41F5-AFDB-E68E5AE574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 y="3696"/>
                  <a:ext cx="998" cy="605"/>
                </a:xfrm>
                <a:prstGeom prst="rect">
                  <a:avLst/>
                </a:prstGeom>
                <a:noFill/>
                <a:ln w="9525">
                  <a:solidFill>
                    <a:srgbClr val="C0C0C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96" name="AutoShape 28">
                  <a:extLst>
                    <a:ext uri="{FF2B5EF4-FFF2-40B4-BE49-F238E27FC236}">
                      <a16:creationId xmlns:a16="http://schemas.microsoft.com/office/drawing/2014/main" id="{49C0F6C3-0452-44FE-9E93-E5119B6AACCF}"/>
                    </a:ext>
                  </a:extLst>
                </p:cNvPr>
                <p:cNvSpPr>
                  <a:spLocks noChangeArrowheads="1"/>
                </p:cNvSpPr>
                <p:nvPr/>
              </p:nvSpPr>
              <p:spPr bwMode="auto">
                <a:xfrm>
                  <a:off x="981" y="3840"/>
                  <a:ext cx="227" cy="136"/>
                </a:xfrm>
                <a:prstGeom prst="rightArrow">
                  <a:avLst>
                    <a:gd name="adj1" fmla="val 50000"/>
                    <a:gd name="adj2" fmla="val 41728"/>
                  </a:avLst>
                </a:prstGeom>
                <a:solidFill>
                  <a:srgbClr val="DDDDDD"/>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grpSp>
          <p:sp>
            <p:nvSpPr>
              <p:cNvPr id="3091" name="Text Box 29">
                <a:extLst>
                  <a:ext uri="{FF2B5EF4-FFF2-40B4-BE49-F238E27FC236}">
                    <a16:creationId xmlns:a16="http://schemas.microsoft.com/office/drawing/2014/main" id="{DAE4F31C-14D3-4EA6-87E3-A7BF0D4378CB}"/>
                  </a:ext>
                </a:extLst>
              </p:cNvPr>
              <p:cNvSpPr txBox="1">
                <a:spLocks noChangeArrowheads="1"/>
              </p:cNvSpPr>
              <p:nvPr/>
            </p:nvSpPr>
            <p:spPr bwMode="auto">
              <a:xfrm>
                <a:off x="799" y="3759"/>
                <a:ext cx="92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800"/>
                  <a:t>Glas mit 4 mm Durchmesser</a:t>
                </a:r>
              </a:p>
              <a:p>
                <a:pPr eaLnBrk="1" hangingPunct="1"/>
                <a:r>
                  <a:rPr lang="de-DE" altLang="de-DE" sz="800"/>
                  <a:t>und einem Hals</a:t>
                </a:r>
              </a:p>
            </p:txBody>
          </p:sp>
          <p:sp>
            <p:nvSpPr>
              <p:cNvPr id="3092" name="Line 30">
                <a:extLst>
                  <a:ext uri="{FF2B5EF4-FFF2-40B4-BE49-F238E27FC236}">
                    <a16:creationId xmlns:a16="http://schemas.microsoft.com/office/drawing/2014/main" id="{21728332-C2A5-44F3-A088-94B027E91E58}"/>
                  </a:ext>
                </a:extLst>
              </p:cNvPr>
              <p:cNvSpPr>
                <a:spLocks noChangeShapeType="1"/>
              </p:cNvSpPr>
              <p:nvPr/>
            </p:nvSpPr>
            <p:spPr bwMode="auto">
              <a:xfrm flipV="1">
                <a:off x="845" y="3955"/>
                <a:ext cx="135" cy="29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093" name="Text Box 31">
                <a:extLst>
                  <a:ext uri="{FF2B5EF4-FFF2-40B4-BE49-F238E27FC236}">
                    <a16:creationId xmlns:a16="http://schemas.microsoft.com/office/drawing/2014/main" id="{1442058F-744F-4BB5-95E0-7A9DD0BFA7A6}"/>
                  </a:ext>
                </a:extLst>
              </p:cNvPr>
              <p:cNvSpPr txBox="1">
                <a:spLocks noChangeArrowheads="1"/>
              </p:cNvSpPr>
              <p:nvPr/>
            </p:nvSpPr>
            <p:spPr bwMode="auto">
              <a:xfrm>
                <a:off x="703" y="4384"/>
                <a:ext cx="21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(1)</a:t>
                </a:r>
              </a:p>
            </p:txBody>
          </p:sp>
          <p:sp>
            <p:nvSpPr>
              <p:cNvPr id="3094" name="Text Box 32">
                <a:extLst>
                  <a:ext uri="{FF2B5EF4-FFF2-40B4-BE49-F238E27FC236}">
                    <a16:creationId xmlns:a16="http://schemas.microsoft.com/office/drawing/2014/main" id="{DF1932F2-5681-4F54-89D9-1162660104E7}"/>
                  </a:ext>
                </a:extLst>
              </p:cNvPr>
              <p:cNvSpPr txBox="1">
                <a:spLocks noChangeArrowheads="1"/>
              </p:cNvSpPr>
              <p:nvPr/>
            </p:nvSpPr>
            <p:spPr bwMode="auto">
              <a:xfrm>
                <a:off x="1210" y="4383"/>
                <a:ext cx="21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(2)</a:t>
                </a:r>
              </a:p>
            </p:txBody>
          </p:sp>
        </p:grpSp>
        <p:sp>
          <p:nvSpPr>
            <p:cNvPr id="3088" name="Text Box 40">
              <a:extLst>
                <a:ext uri="{FF2B5EF4-FFF2-40B4-BE49-F238E27FC236}">
                  <a16:creationId xmlns:a16="http://schemas.microsoft.com/office/drawing/2014/main" id="{4D2863B1-57D3-4609-A713-CB0C5D263832}"/>
                </a:ext>
              </a:extLst>
            </p:cNvPr>
            <p:cNvSpPr txBox="1">
              <a:spLocks noChangeArrowheads="1"/>
            </p:cNvSpPr>
            <p:nvPr/>
          </p:nvSpPr>
          <p:spPr bwMode="auto">
            <a:xfrm>
              <a:off x="1570" y="3528"/>
              <a:ext cx="1300" cy="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20000"/>
                </a:spcAft>
              </a:pPr>
              <a:r>
                <a:rPr lang="de-DE" altLang="de-DE" sz="1200" b="1"/>
                <a:t>Eierfahrstuhl</a:t>
              </a:r>
            </a:p>
            <a:p>
              <a:pPr eaLnBrk="1" hangingPunct="1"/>
              <a:r>
                <a:rPr lang="de-DE" altLang="de-DE" sz="900" u="sng"/>
                <a:t>Ihr braucht:</a:t>
              </a:r>
              <a:endParaRPr lang="de-DE" altLang="de-DE" sz="900"/>
            </a:p>
            <a:p>
              <a:pPr eaLnBrk="1" hangingPunct="1"/>
              <a:r>
                <a:rPr lang="de-DE" altLang="de-DE" sz="900"/>
                <a:t>1 Plastikschale mit eiskaltem Wasser</a:t>
              </a:r>
            </a:p>
            <a:p>
              <a:pPr eaLnBrk="1" hangingPunct="1"/>
              <a:r>
                <a:rPr lang="de-DE" altLang="de-DE" sz="900"/>
                <a:t>1 Plastikschale mit heißem Wasser</a:t>
              </a:r>
            </a:p>
            <a:p>
              <a:pPr eaLnBrk="1" hangingPunct="1"/>
              <a:r>
                <a:rPr lang="de-DE" altLang="de-DE" sz="900"/>
                <a:t>1 Glas mit einer großen Öffnung</a:t>
              </a:r>
            </a:p>
            <a:p>
              <a:pPr eaLnBrk="1" hangingPunct="1"/>
              <a:r>
                <a:rPr lang="de-DE" altLang="de-DE" sz="900"/>
                <a:t>1 hart gekochtes Ei ohne Schale</a:t>
              </a:r>
            </a:p>
          </p:txBody>
        </p:sp>
        <p:sp>
          <p:nvSpPr>
            <p:cNvPr id="3089" name="Text Box 50">
              <a:extLst>
                <a:ext uri="{FF2B5EF4-FFF2-40B4-BE49-F238E27FC236}">
                  <a16:creationId xmlns:a16="http://schemas.microsoft.com/office/drawing/2014/main" id="{BCE23E33-EE5B-4213-AFC0-C2FBA1CF83C7}"/>
                </a:ext>
              </a:extLst>
            </p:cNvPr>
            <p:cNvSpPr txBox="1">
              <a:spLocks noChangeArrowheads="1"/>
            </p:cNvSpPr>
            <p:nvPr/>
          </p:nvSpPr>
          <p:spPr bwMode="auto">
            <a:xfrm>
              <a:off x="2931" y="3483"/>
              <a:ext cx="1171"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7: Eierfahrstuhl</a:t>
              </a:r>
            </a:p>
          </p:txBody>
        </p:sp>
      </p:grpSp>
      <p:sp>
        <p:nvSpPr>
          <p:cNvPr id="3080" name="Text Box 45">
            <a:extLst>
              <a:ext uri="{FF2B5EF4-FFF2-40B4-BE49-F238E27FC236}">
                <a16:creationId xmlns:a16="http://schemas.microsoft.com/office/drawing/2014/main" id="{A91D3749-1D20-4C0A-95A7-46CD620443EF}"/>
              </a:ext>
            </a:extLst>
          </p:cNvPr>
          <p:cNvSpPr txBox="1">
            <a:spLocks noChangeArrowheads="1"/>
          </p:cNvSpPr>
          <p:nvPr/>
        </p:nvSpPr>
        <p:spPr bwMode="auto">
          <a:xfrm>
            <a:off x="1700213" y="7761288"/>
            <a:ext cx="129222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ct val="20000"/>
              </a:spcAft>
            </a:pPr>
            <a:r>
              <a:rPr lang="de-DE" altLang="de-DE" sz="1200" b="1"/>
              <a:t>Toasterauftrieb</a:t>
            </a:r>
          </a:p>
          <a:p>
            <a:pPr eaLnBrk="1" hangingPunct="1"/>
            <a:r>
              <a:rPr lang="de-DE" altLang="de-DE" sz="900" u="sng"/>
              <a:t>Ihr braucht:</a:t>
            </a:r>
            <a:endParaRPr lang="de-DE" altLang="de-DE" sz="900"/>
          </a:p>
          <a:p>
            <a:pPr eaLnBrk="1" hangingPunct="1"/>
            <a:r>
              <a:rPr lang="de-DE" altLang="de-DE" sz="900"/>
              <a:t>1 Toaster</a:t>
            </a:r>
          </a:p>
          <a:p>
            <a:pPr eaLnBrk="1" hangingPunct="1"/>
            <a:r>
              <a:rPr lang="de-DE" altLang="de-DE" sz="900"/>
              <a:t>1 gelben Müllsack</a:t>
            </a:r>
          </a:p>
          <a:p>
            <a:pPr eaLnBrk="1" hangingPunct="1"/>
            <a:endParaRPr lang="de-DE" altLang="de-DE" sz="900"/>
          </a:p>
        </p:txBody>
      </p:sp>
      <p:sp>
        <p:nvSpPr>
          <p:cNvPr id="3081" name="Text Box 47">
            <a:extLst>
              <a:ext uri="{FF2B5EF4-FFF2-40B4-BE49-F238E27FC236}">
                <a16:creationId xmlns:a16="http://schemas.microsoft.com/office/drawing/2014/main" id="{50D736B8-D987-4EDE-984C-191E162E34B7}"/>
              </a:ext>
            </a:extLst>
          </p:cNvPr>
          <p:cNvSpPr txBox="1">
            <a:spLocks noChangeArrowheads="1"/>
          </p:cNvSpPr>
          <p:nvPr/>
        </p:nvSpPr>
        <p:spPr bwMode="auto">
          <a:xfrm>
            <a:off x="549275" y="9128125"/>
            <a:ext cx="5886450"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900"/>
              <a:t>Stülpt den Müllsack über den Toaster. Haltet ihn aber so, dass die Plastikhaut nicht das Toastergehäuse berührt.</a:t>
            </a:r>
          </a:p>
          <a:p>
            <a:pPr eaLnBrk="1" hangingPunct="1"/>
            <a:r>
              <a:rPr lang="de-DE" altLang="de-DE" sz="900"/>
              <a:t>Schaltet den Toaster ein. Wenn ihr merkt dass genügend warme Luft den Müllsack aufgebläht hat, lasst ihn los.</a:t>
            </a:r>
          </a:p>
          <a:p>
            <a:pPr eaLnBrk="1" hangingPunct="1"/>
            <a:r>
              <a:rPr lang="de-DE" altLang="de-DE" sz="900"/>
              <a:t>Was passiert?</a:t>
            </a:r>
          </a:p>
          <a:p>
            <a:pPr eaLnBrk="1" hangingPunct="1"/>
            <a:r>
              <a:rPr lang="de-DE" altLang="de-DE" sz="900"/>
              <a:t>Die warme Luft ist leichter als die Umgebungsluft und lässt den Müllsack nach oben schweben.</a:t>
            </a:r>
          </a:p>
        </p:txBody>
      </p:sp>
      <p:sp>
        <p:nvSpPr>
          <p:cNvPr id="3082" name="Text Box 51">
            <a:extLst>
              <a:ext uri="{FF2B5EF4-FFF2-40B4-BE49-F238E27FC236}">
                <a16:creationId xmlns:a16="http://schemas.microsoft.com/office/drawing/2014/main" id="{585597F7-9C36-49DA-8BA4-376BB4120E12}"/>
              </a:ext>
            </a:extLst>
          </p:cNvPr>
          <p:cNvSpPr txBox="1">
            <a:spLocks noChangeArrowheads="1"/>
          </p:cNvSpPr>
          <p:nvPr/>
        </p:nvSpPr>
        <p:spPr bwMode="auto">
          <a:xfrm>
            <a:off x="4581525" y="8048625"/>
            <a:ext cx="2005013" cy="3143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400"/>
              <a:t>Karte 8:Toasterauftrieb</a:t>
            </a:r>
          </a:p>
        </p:txBody>
      </p:sp>
      <p:sp>
        <p:nvSpPr>
          <p:cNvPr id="3083" name="Text Box 56">
            <a:extLst>
              <a:ext uri="{FF2B5EF4-FFF2-40B4-BE49-F238E27FC236}">
                <a16:creationId xmlns:a16="http://schemas.microsoft.com/office/drawing/2014/main" id="{E8DC85BC-7DA5-4356-AB6D-538AA67E7EA7}"/>
              </a:ext>
            </a:extLst>
          </p:cNvPr>
          <p:cNvSpPr txBox="1">
            <a:spLocks noChangeArrowheads="1"/>
          </p:cNvSpPr>
          <p:nvPr/>
        </p:nvSpPr>
        <p:spPr bwMode="auto">
          <a:xfrm>
            <a:off x="768775" y="126153"/>
            <a:ext cx="6022975" cy="274637"/>
          </a:xfrm>
          <a:prstGeom prst="rect">
            <a:avLst/>
          </a:prstGeom>
          <a:noFill/>
          <a:ln>
            <a:noFill/>
          </a:ln>
          <a:effec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200" b="1" u="sng" dirty="0">
                <a:solidFill>
                  <a:srgbClr val="C00000"/>
                </a:solidFill>
              </a:rPr>
              <a:t>Hinweis</a:t>
            </a:r>
            <a:r>
              <a:rPr lang="de-DE" altLang="de-DE" sz="1200" dirty="0"/>
              <a:t>: Für die Versuche 5, 6 und 7 braucht man</a:t>
            </a:r>
            <a:r>
              <a:rPr lang="de-DE" altLang="de-DE" sz="1200" b="1" dirty="0">
                <a:solidFill>
                  <a:srgbClr val="0033CC"/>
                </a:solidFill>
              </a:rPr>
              <a:t> Eiswürfel </a:t>
            </a:r>
            <a:r>
              <a:rPr lang="de-DE" altLang="de-DE" sz="1200" dirty="0"/>
              <a:t>und </a:t>
            </a:r>
            <a:r>
              <a:rPr lang="de-DE" altLang="de-DE" sz="1200" b="1" dirty="0">
                <a:solidFill>
                  <a:srgbClr val="CC3300"/>
                </a:solidFill>
              </a:rPr>
              <a:t>kochendes</a:t>
            </a:r>
            <a:r>
              <a:rPr lang="de-DE" altLang="de-DE" sz="1200" dirty="0"/>
              <a:t> Wasser</a:t>
            </a:r>
          </a:p>
        </p:txBody>
      </p:sp>
      <p:sp>
        <p:nvSpPr>
          <p:cNvPr id="3084" name="Line 57">
            <a:extLst>
              <a:ext uri="{FF2B5EF4-FFF2-40B4-BE49-F238E27FC236}">
                <a16:creationId xmlns:a16="http://schemas.microsoft.com/office/drawing/2014/main" id="{07862657-03DC-4C0C-A08B-D6FF60203FF1}"/>
              </a:ext>
            </a:extLst>
          </p:cNvPr>
          <p:cNvSpPr>
            <a:spLocks noChangeShapeType="1"/>
          </p:cNvSpPr>
          <p:nvPr/>
        </p:nvSpPr>
        <p:spPr bwMode="auto">
          <a:xfrm>
            <a:off x="0" y="488950"/>
            <a:ext cx="6858000" cy="0"/>
          </a:xfrm>
          <a:prstGeom prst="line">
            <a:avLst/>
          </a:prstGeom>
          <a:noFill/>
          <a:ln w="952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3085" name="Picture 60">
            <a:extLst>
              <a:ext uri="{FF2B5EF4-FFF2-40B4-BE49-F238E27FC236}">
                <a16:creationId xmlns:a16="http://schemas.microsoft.com/office/drawing/2014/main" id="{3F97E1A6-1261-4708-A6EB-F4B299D8B7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675" y="7845425"/>
            <a:ext cx="890588" cy="1223963"/>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 name="Pfeil: nach rechts 1">
            <a:extLst>
              <a:ext uri="{FF2B5EF4-FFF2-40B4-BE49-F238E27FC236}">
                <a16:creationId xmlns:a16="http://schemas.microsoft.com/office/drawing/2014/main" id="{58223496-0E7D-4E60-B0C8-F927C50775AB}"/>
              </a:ext>
            </a:extLst>
          </p:cNvPr>
          <p:cNvSpPr/>
          <p:nvPr/>
        </p:nvSpPr>
        <p:spPr>
          <a:xfrm>
            <a:off x="240131" y="27465"/>
            <a:ext cx="528643" cy="417035"/>
          </a:xfrm>
          <a:prstGeom prst="rightArrow">
            <a:avLst/>
          </a:prstGeom>
          <a:solidFill>
            <a:srgbClr val="CC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C3F193-1A0B-4BAC-9FBA-2A9A7A663F10}"/>
              </a:ext>
            </a:extLst>
          </p:cNvPr>
          <p:cNvSpPr>
            <a:spLocks noGrp="1"/>
          </p:cNvSpPr>
          <p:nvPr>
            <p:ph type="title"/>
          </p:nvPr>
        </p:nvSpPr>
        <p:spPr>
          <a:xfrm>
            <a:off x="342900" y="396875"/>
            <a:ext cx="6172200" cy="709504"/>
          </a:xfrm>
        </p:spPr>
        <p:txBody>
          <a:bodyPr/>
          <a:lstStyle/>
          <a:p>
            <a:r>
              <a:rPr lang="de-DE" sz="2000" dirty="0"/>
              <a:t>Materialien der Sachkiste „Warme Luft“   </a:t>
            </a:r>
            <a:r>
              <a:rPr lang="de-DE" sz="1600" dirty="0"/>
              <a:t>(Bild 1/2)</a:t>
            </a:r>
          </a:p>
        </p:txBody>
      </p:sp>
      <p:pic>
        <p:nvPicPr>
          <p:cNvPr id="8" name="Inhaltsplatzhalter 7" descr="Ein Bild, das Tasse, Tisch, drinnen, Kaffee enthält.&#10;&#10;Automatisch generierte Beschreibung">
            <a:extLst>
              <a:ext uri="{FF2B5EF4-FFF2-40B4-BE49-F238E27FC236}">
                <a16:creationId xmlns:a16="http://schemas.microsoft.com/office/drawing/2014/main" id="{FDB02042-54B1-489D-90B5-98AC1902C07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52737" y="1333067"/>
            <a:ext cx="4607320" cy="8371156"/>
          </a:xfrm>
        </p:spPr>
      </p:pic>
      <p:grpSp>
        <p:nvGrpSpPr>
          <p:cNvPr id="52" name="Gruppieren 51">
            <a:extLst>
              <a:ext uri="{FF2B5EF4-FFF2-40B4-BE49-F238E27FC236}">
                <a16:creationId xmlns:a16="http://schemas.microsoft.com/office/drawing/2014/main" id="{80E87527-85EE-49DC-92E3-2CED43E82CAD}"/>
              </a:ext>
            </a:extLst>
          </p:cNvPr>
          <p:cNvGrpSpPr/>
          <p:nvPr/>
        </p:nvGrpSpPr>
        <p:grpSpPr>
          <a:xfrm>
            <a:off x="1032495" y="3092256"/>
            <a:ext cx="5550470" cy="5863862"/>
            <a:chOff x="1032495" y="3092256"/>
            <a:chExt cx="5550470" cy="5863862"/>
          </a:xfrm>
        </p:grpSpPr>
        <p:sp>
          <p:nvSpPr>
            <p:cNvPr id="14" name="Textfeld 13">
              <a:extLst>
                <a:ext uri="{FF2B5EF4-FFF2-40B4-BE49-F238E27FC236}">
                  <a16:creationId xmlns:a16="http://schemas.microsoft.com/office/drawing/2014/main" id="{CB791761-F5CD-4336-AD91-D8FD17106A04}"/>
                </a:ext>
              </a:extLst>
            </p:cNvPr>
            <p:cNvSpPr txBox="1"/>
            <p:nvPr/>
          </p:nvSpPr>
          <p:spPr>
            <a:xfrm>
              <a:off x="3482390" y="3092256"/>
              <a:ext cx="1145485" cy="246221"/>
            </a:xfrm>
            <a:prstGeom prst="rect">
              <a:avLst/>
            </a:prstGeom>
            <a:solidFill>
              <a:srgbClr val="EAEAEA"/>
            </a:solidFill>
          </p:spPr>
          <p:txBody>
            <a:bodyPr wrap="square" rtlCol="0">
              <a:spAutoFit/>
            </a:bodyPr>
            <a:lstStyle/>
            <a:p>
              <a:r>
                <a:rPr lang="de-DE" sz="1000" dirty="0"/>
                <a:t>8-Toasterauftrieb</a:t>
              </a:r>
            </a:p>
          </p:txBody>
        </p:sp>
        <p:sp>
          <p:nvSpPr>
            <p:cNvPr id="23" name="Textfeld 22">
              <a:extLst>
                <a:ext uri="{FF2B5EF4-FFF2-40B4-BE49-F238E27FC236}">
                  <a16:creationId xmlns:a16="http://schemas.microsoft.com/office/drawing/2014/main" id="{CC3F27BD-1B5B-4330-93E3-488ABB2D59AA}"/>
                </a:ext>
              </a:extLst>
            </p:cNvPr>
            <p:cNvSpPr txBox="1"/>
            <p:nvPr/>
          </p:nvSpPr>
          <p:spPr>
            <a:xfrm>
              <a:off x="1709614" y="3774484"/>
              <a:ext cx="1233030" cy="246221"/>
            </a:xfrm>
            <a:prstGeom prst="rect">
              <a:avLst/>
            </a:prstGeom>
            <a:solidFill>
              <a:srgbClr val="EAEAEA"/>
            </a:solidFill>
          </p:spPr>
          <p:txBody>
            <a:bodyPr wrap="none" rtlCol="0">
              <a:spAutoFit/>
            </a:bodyPr>
            <a:lstStyle/>
            <a:p>
              <a:r>
                <a:rPr lang="de-DE" sz="1000" dirty="0"/>
                <a:t>5-Knautschflasche</a:t>
              </a:r>
            </a:p>
          </p:txBody>
        </p:sp>
        <p:sp>
          <p:nvSpPr>
            <p:cNvPr id="25" name="Textfeld 24">
              <a:extLst>
                <a:ext uri="{FF2B5EF4-FFF2-40B4-BE49-F238E27FC236}">
                  <a16:creationId xmlns:a16="http://schemas.microsoft.com/office/drawing/2014/main" id="{BAB6042B-4D43-4F60-BB8D-1556B85E6AEC}"/>
                </a:ext>
              </a:extLst>
            </p:cNvPr>
            <p:cNvSpPr txBox="1"/>
            <p:nvPr/>
          </p:nvSpPr>
          <p:spPr>
            <a:xfrm>
              <a:off x="1032495" y="5874261"/>
              <a:ext cx="1015021" cy="246221"/>
            </a:xfrm>
            <a:prstGeom prst="rect">
              <a:avLst/>
            </a:prstGeom>
            <a:solidFill>
              <a:srgbClr val="EAEAEA"/>
            </a:solidFill>
          </p:spPr>
          <p:txBody>
            <a:bodyPr wrap="none" rtlCol="0">
              <a:spAutoFit/>
            </a:bodyPr>
            <a:lstStyle/>
            <a:p>
              <a:r>
                <a:rPr lang="de-DE" sz="1000" dirty="0"/>
                <a:t>7-Eierfahrstuhl</a:t>
              </a:r>
            </a:p>
          </p:txBody>
        </p:sp>
        <p:sp>
          <p:nvSpPr>
            <p:cNvPr id="27" name="Textfeld 26">
              <a:extLst>
                <a:ext uri="{FF2B5EF4-FFF2-40B4-BE49-F238E27FC236}">
                  <a16:creationId xmlns:a16="http://schemas.microsoft.com/office/drawing/2014/main" id="{803489C3-EB0C-45DF-99A3-7D095E5DBE36}"/>
                </a:ext>
              </a:extLst>
            </p:cNvPr>
            <p:cNvSpPr txBox="1"/>
            <p:nvPr/>
          </p:nvSpPr>
          <p:spPr>
            <a:xfrm>
              <a:off x="5080631" y="8553400"/>
              <a:ext cx="1502334" cy="246221"/>
            </a:xfrm>
            <a:prstGeom prst="rect">
              <a:avLst/>
            </a:prstGeom>
            <a:solidFill>
              <a:srgbClr val="EAEAEA"/>
            </a:solidFill>
          </p:spPr>
          <p:txBody>
            <a:bodyPr wrap="none" rtlCol="0">
              <a:spAutoFit/>
            </a:bodyPr>
            <a:lstStyle/>
            <a:p>
              <a:r>
                <a:rPr lang="de-DE" sz="1000" dirty="0"/>
                <a:t>2-Fliegender Teebeutel</a:t>
              </a:r>
            </a:p>
          </p:txBody>
        </p:sp>
        <p:sp>
          <p:nvSpPr>
            <p:cNvPr id="29" name="Textfeld 28">
              <a:extLst>
                <a:ext uri="{FF2B5EF4-FFF2-40B4-BE49-F238E27FC236}">
                  <a16:creationId xmlns:a16="http://schemas.microsoft.com/office/drawing/2014/main" id="{D096A38D-F4E9-45E5-9E33-C5550DBBA080}"/>
                </a:ext>
              </a:extLst>
            </p:cNvPr>
            <p:cNvSpPr txBox="1"/>
            <p:nvPr/>
          </p:nvSpPr>
          <p:spPr>
            <a:xfrm>
              <a:off x="5167994" y="4139784"/>
              <a:ext cx="1327608" cy="246221"/>
            </a:xfrm>
            <a:prstGeom prst="rect">
              <a:avLst/>
            </a:prstGeom>
            <a:solidFill>
              <a:srgbClr val="EAEAEA"/>
            </a:solidFill>
          </p:spPr>
          <p:txBody>
            <a:bodyPr wrap="none" rtlCol="0">
              <a:spAutoFit/>
            </a:bodyPr>
            <a:lstStyle/>
            <a:p>
              <a:r>
                <a:rPr lang="de-DE" sz="1000" dirty="0"/>
                <a:t>1-Handthermometer</a:t>
              </a:r>
            </a:p>
          </p:txBody>
        </p:sp>
        <p:sp>
          <p:nvSpPr>
            <p:cNvPr id="31" name="Textfeld 30">
              <a:extLst>
                <a:ext uri="{FF2B5EF4-FFF2-40B4-BE49-F238E27FC236}">
                  <a16:creationId xmlns:a16="http://schemas.microsoft.com/office/drawing/2014/main" id="{04026FED-E594-42B7-90FF-335721DD6D2B}"/>
                </a:ext>
              </a:extLst>
            </p:cNvPr>
            <p:cNvSpPr txBox="1"/>
            <p:nvPr/>
          </p:nvSpPr>
          <p:spPr>
            <a:xfrm>
              <a:off x="5520034" y="5406384"/>
              <a:ext cx="809837" cy="246221"/>
            </a:xfrm>
            <a:prstGeom prst="rect">
              <a:avLst/>
            </a:prstGeom>
            <a:solidFill>
              <a:srgbClr val="EAEAEA"/>
            </a:solidFill>
          </p:spPr>
          <p:txBody>
            <a:bodyPr wrap="none" rtlCol="0">
              <a:spAutoFit/>
            </a:bodyPr>
            <a:lstStyle/>
            <a:p>
              <a:r>
                <a:rPr lang="de-DE" sz="1000" dirty="0"/>
                <a:t>4-Propeller</a:t>
              </a:r>
            </a:p>
          </p:txBody>
        </p:sp>
        <p:sp>
          <p:nvSpPr>
            <p:cNvPr id="33" name="Textfeld 32">
              <a:extLst>
                <a:ext uri="{FF2B5EF4-FFF2-40B4-BE49-F238E27FC236}">
                  <a16:creationId xmlns:a16="http://schemas.microsoft.com/office/drawing/2014/main" id="{14143F87-D2E7-4F11-9450-2D82DEF3A73A}"/>
                </a:ext>
              </a:extLst>
            </p:cNvPr>
            <p:cNvSpPr txBox="1"/>
            <p:nvPr/>
          </p:nvSpPr>
          <p:spPr>
            <a:xfrm>
              <a:off x="2921489" y="6400820"/>
              <a:ext cx="1133644" cy="246221"/>
            </a:xfrm>
            <a:prstGeom prst="rect">
              <a:avLst/>
            </a:prstGeom>
            <a:solidFill>
              <a:srgbClr val="EAEAEA"/>
            </a:solidFill>
          </p:spPr>
          <p:txBody>
            <a:bodyPr wrap="none" rtlCol="0">
              <a:spAutoFit/>
            </a:bodyPr>
            <a:lstStyle/>
            <a:p>
              <a:r>
                <a:rPr lang="de-DE" sz="1000" dirty="0"/>
                <a:t>6-Springbrunnen</a:t>
              </a:r>
            </a:p>
          </p:txBody>
        </p:sp>
        <p:sp>
          <p:nvSpPr>
            <p:cNvPr id="35" name="Textfeld 34">
              <a:extLst>
                <a:ext uri="{FF2B5EF4-FFF2-40B4-BE49-F238E27FC236}">
                  <a16:creationId xmlns:a16="http://schemas.microsoft.com/office/drawing/2014/main" id="{C2B3B32F-0B7A-4C49-B845-1248790D43CC}"/>
                </a:ext>
              </a:extLst>
            </p:cNvPr>
            <p:cNvSpPr txBox="1"/>
            <p:nvPr/>
          </p:nvSpPr>
          <p:spPr>
            <a:xfrm>
              <a:off x="5178328" y="6772128"/>
              <a:ext cx="1253869" cy="246221"/>
            </a:xfrm>
            <a:prstGeom prst="rect">
              <a:avLst/>
            </a:prstGeom>
            <a:solidFill>
              <a:srgbClr val="EAEAEA"/>
            </a:solidFill>
          </p:spPr>
          <p:txBody>
            <a:bodyPr wrap="none" rtlCol="0">
              <a:spAutoFit/>
            </a:bodyPr>
            <a:lstStyle/>
            <a:p>
              <a:r>
                <a:rPr lang="de-DE" sz="1000" dirty="0"/>
                <a:t>3-Sterbende Kerze</a:t>
              </a:r>
            </a:p>
          </p:txBody>
        </p:sp>
        <p:cxnSp>
          <p:nvCxnSpPr>
            <p:cNvPr id="37" name="Gerader Verbinder 36">
              <a:extLst>
                <a:ext uri="{FF2B5EF4-FFF2-40B4-BE49-F238E27FC236}">
                  <a16:creationId xmlns:a16="http://schemas.microsoft.com/office/drawing/2014/main" id="{88FD901F-D24C-4EF0-8984-0C452608273E}"/>
                </a:ext>
              </a:extLst>
            </p:cNvPr>
            <p:cNvCxnSpPr/>
            <p:nvPr/>
          </p:nvCxnSpPr>
          <p:spPr>
            <a:xfrm flipH="1">
              <a:off x="1916832" y="3995437"/>
              <a:ext cx="261369" cy="5592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Gerader Verbinder 38">
              <a:extLst>
                <a:ext uri="{FF2B5EF4-FFF2-40B4-BE49-F238E27FC236}">
                  <a16:creationId xmlns:a16="http://schemas.microsoft.com/office/drawing/2014/main" id="{134232BD-76D3-450F-AB1B-4991890300E6}"/>
                </a:ext>
              </a:extLst>
            </p:cNvPr>
            <p:cNvCxnSpPr>
              <a:stCxn id="23" idx="2"/>
            </p:cNvCxnSpPr>
            <p:nvPr/>
          </p:nvCxnSpPr>
          <p:spPr>
            <a:xfrm>
              <a:off x="2326129" y="4020705"/>
              <a:ext cx="0" cy="3774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Gerader Verbinder 40">
              <a:extLst>
                <a:ext uri="{FF2B5EF4-FFF2-40B4-BE49-F238E27FC236}">
                  <a16:creationId xmlns:a16="http://schemas.microsoft.com/office/drawing/2014/main" id="{8EBC299D-B925-4441-9218-E9778B87B881}"/>
                </a:ext>
              </a:extLst>
            </p:cNvPr>
            <p:cNvCxnSpPr/>
            <p:nvPr/>
          </p:nvCxnSpPr>
          <p:spPr>
            <a:xfrm>
              <a:off x="3356397" y="6647041"/>
              <a:ext cx="0" cy="4963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r Verbinder 42">
              <a:extLst>
                <a:ext uri="{FF2B5EF4-FFF2-40B4-BE49-F238E27FC236}">
                  <a16:creationId xmlns:a16="http://schemas.microsoft.com/office/drawing/2014/main" id="{4C5F0841-FF5C-4666-91FE-31BF87031EEF}"/>
                </a:ext>
              </a:extLst>
            </p:cNvPr>
            <p:cNvCxnSpPr>
              <a:endCxn id="27" idx="1"/>
            </p:cNvCxnSpPr>
            <p:nvPr/>
          </p:nvCxnSpPr>
          <p:spPr>
            <a:xfrm>
              <a:off x="4055133" y="8337376"/>
              <a:ext cx="1025498" cy="3391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r Verbinder 44">
              <a:extLst>
                <a:ext uri="{FF2B5EF4-FFF2-40B4-BE49-F238E27FC236}">
                  <a16:creationId xmlns:a16="http://schemas.microsoft.com/office/drawing/2014/main" id="{ABE5E9E4-9E6F-4BA2-B89D-69A73F349CE3}"/>
                </a:ext>
              </a:extLst>
            </p:cNvPr>
            <p:cNvCxnSpPr/>
            <p:nvPr/>
          </p:nvCxnSpPr>
          <p:spPr>
            <a:xfrm flipV="1">
              <a:off x="4293096" y="8676510"/>
              <a:ext cx="787535" cy="2796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Gerader Verbinder 46">
              <a:extLst>
                <a:ext uri="{FF2B5EF4-FFF2-40B4-BE49-F238E27FC236}">
                  <a16:creationId xmlns:a16="http://schemas.microsoft.com/office/drawing/2014/main" id="{26E9DAA6-7865-4654-8AAB-013F2A584B45}"/>
                </a:ext>
              </a:extLst>
            </p:cNvPr>
            <p:cNvCxnSpPr/>
            <p:nvPr/>
          </p:nvCxnSpPr>
          <p:spPr>
            <a:xfrm flipV="1">
              <a:off x="4437112" y="4398155"/>
              <a:ext cx="741216" cy="10471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Gerader Verbinder 50">
              <a:extLst>
                <a:ext uri="{FF2B5EF4-FFF2-40B4-BE49-F238E27FC236}">
                  <a16:creationId xmlns:a16="http://schemas.microsoft.com/office/drawing/2014/main" id="{B67084E4-B1B4-421B-9DB1-B5470016792A}"/>
                </a:ext>
              </a:extLst>
            </p:cNvPr>
            <p:cNvCxnSpPr/>
            <p:nvPr/>
          </p:nvCxnSpPr>
          <p:spPr>
            <a:xfrm flipV="1">
              <a:off x="4686863" y="4386005"/>
              <a:ext cx="491465" cy="1686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4" name="Gerader Verbinder 53">
            <a:extLst>
              <a:ext uri="{FF2B5EF4-FFF2-40B4-BE49-F238E27FC236}">
                <a16:creationId xmlns:a16="http://schemas.microsoft.com/office/drawing/2014/main" id="{58364B6A-DCF8-42C5-9595-F91E0513B0FC}"/>
              </a:ext>
            </a:extLst>
          </p:cNvPr>
          <p:cNvCxnSpPr/>
          <p:nvPr/>
        </p:nvCxnSpPr>
        <p:spPr>
          <a:xfrm>
            <a:off x="3356397" y="5652605"/>
            <a:ext cx="0" cy="7482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7101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CAF77D-FCC6-4ECB-9DD9-251ABC8182C0}"/>
              </a:ext>
            </a:extLst>
          </p:cNvPr>
          <p:cNvSpPr>
            <a:spLocks noGrp="1"/>
          </p:cNvSpPr>
          <p:nvPr>
            <p:ph type="title"/>
          </p:nvPr>
        </p:nvSpPr>
        <p:spPr>
          <a:xfrm>
            <a:off x="342900" y="396875"/>
            <a:ext cx="6172200" cy="660400"/>
          </a:xfrm>
        </p:spPr>
        <p:txBody>
          <a:bodyPr/>
          <a:lstStyle/>
          <a:p>
            <a:r>
              <a:rPr lang="de-DE" sz="2000" dirty="0"/>
              <a:t>Materialien der Sachkiste „Warme Luft“  </a:t>
            </a:r>
            <a:r>
              <a:rPr lang="de-DE" sz="1600" dirty="0"/>
              <a:t>(Bild 2/2)</a:t>
            </a:r>
          </a:p>
        </p:txBody>
      </p:sp>
      <p:pic>
        <p:nvPicPr>
          <p:cNvPr id="5" name="Inhaltsplatzhalter 4" descr="Ein Bild, das drinnen, Tisch, sitzend, Essen enthält.&#10;&#10;Automatisch generierte Beschreibung">
            <a:extLst>
              <a:ext uri="{FF2B5EF4-FFF2-40B4-BE49-F238E27FC236}">
                <a16:creationId xmlns:a16="http://schemas.microsoft.com/office/drawing/2014/main" id="{D519A600-7D41-4789-93A8-D0DE0B5C528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68760" y="1071874"/>
            <a:ext cx="4583490" cy="5464931"/>
          </a:xfrm>
        </p:spPr>
      </p:pic>
      <p:sp>
        <p:nvSpPr>
          <p:cNvPr id="8" name="Textfeld 7">
            <a:extLst>
              <a:ext uri="{FF2B5EF4-FFF2-40B4-BE49-F238E27FC236}">
                <a16:creationId xmlns:a16="http://schemas.microsoft.com/office/drawing/2014/main" id="{62FA4026-6A83-4804-84DF-0028E954D335}"/>
              </a:ext>
            </a:extLst>
          </p:cNvPr>
          <p:cNvSpPr txBox="1"/>
          <p:nvPr/>
        </p:nvSpPr>
        <p:spPr>
          <a:xfrm>
            <a:off x="979897" y="4304952"/>
            <a:ext cx="1133644" cy="246221"/>
          </a:xfrm>
          <a:prstGeom prst="rect">
            <a:avLst/>
          </a:prstGeom>
          <a:solidFill>
            <a:srgbClr val="DDDDDD"/>
          </a:solidFill>
        </p:spPr>
        <p:txBody>
          <a:bodyPr wrap="none" rtlCol="0">
            <a:spAutoFit/>
          </a:bodyPr>
          <a:lstStyle/>
          <a:p>
            <a:r>
              <a:rPr lang="de-DE" sz="1000" dirty="0"/>
              <a:t>6-Springbrunnen</a:t>
            </a:r>
          </a:p>
        </p:txBody>
      </p:sp>
      <p:sp>
        <p:nvSpPr>
          <p:cNvPr id="10" name="Textfeld 9">
            <a:extLst>
              <a:ext uri="{FF2B5EF4-FFF2-40B4-BE49-F238E27FC236}">
                <a16:creationId xmlns:a16="http://schemas.microsoft.com/office/drawing/2014/main" id="{6A8C56D9-A798-4E2B-A15C-A805C86C0CBF}"/>
              </a:ext>
            </a:extLst>
          </p:cNvPr>
          <p:cNvSpPr txBox="1"/>
          <p:nvPr/>
        </p:nvSpPr>
        <p:spPr>
          <a:xfrm>
            <a:off x="4581128" y="4234417"/>
            <a:ext cx="1502334" cy="246221"/>
          </a:xfrm>
          <a:prstGeom prst="rect">
            <a:avLst/>
          </a:prstGeom>
          <a:solidFill>
            <a:srgbClr val="DDDDDD"/>
          </a:solidFill>
        </p:spPr>
        <p:txBody>
          <a:bodyPr wrap="none" rtlCol="0">
            <a:spAutoFit/>
          </a:bodyPr>
          <a:lstStyle/>
          <a:p>
            <a:r>
              <a:rPr lang="de-DE" sz="1000" dirty="0"/>
              <a:t>2-Fliegender Teebeutel</a:t>
            </a:r>
          </a:p>
        </p:txBody>
      </p:sp>
      <p:sp>
        <p:nvSpPr>
          <p:cNvPr id="12" name="Textfeld 11">
            <a:extLst>
              <a:ext uri="{FF2B5EF4-FFF2-40B4-BE49-F238E27FC236}">
                <a16:creationId xmlns:a16="http://schemas.microsoft.com/office/drawing/2014/main" id="{ABA8CCC3-FEA2-421B-9568-8E8746F7716B}"/>
              </a:ext>
            </a:extLst>
          </p:cNvPr>
          <p:cNvSpPr txBox="1"/>
          <p:nvPr/>
        </p:nvSpPr>
        <p:spPr>
          <a:xfrm>
            <a:off x="4499260" y="3108777"/>
            <a:ext cx="1253869" cy="246221"/>
          </a:xfrm>
          <a:prstGeom prst="rect">
            <a:avLst/>
          </a:prstGeom>
          <a:solidFill>
            <a:srgbClr val="DDDDDD"/>
          </a:solidFill>
        </p:spPr>
        <p:txBody>
          <a:bodyPr wrap="none" rtlCol="0">
            <a:spAutoFit/>
          </a:bodyPr>
          <a:lstStyle/>
          <a:p>
            <a:r>
              <a:rPr lang="de-DE" sz="1000" dirty="0"/>
              <a:t>3-Sterbende Kerze</a:t>
            </a:r>
          </a:p>
        </p:txBody>
      </p:sp>
      <p:grpSp>
        <p:nvGrpSpPr>
          <p:cNvPr id="17" name="Gruppieren 16">
            <a:extLst>
              <a:ext uri="{FF2B5EF4-FFF2-40B4-BE49-F238E27FC236}">
                <a16:creationId xmlns:a16="http://schemas.microsoft.com/office/drawing/2014/main" id="{6AAB3788-AB78-4FEA-AE46-E7B8AD875881}"/>
              </a:ext>
            </a:extLst>
          </p:cNvPr>
          <p:cNvGrpSpPr/>
          <p:nvPr/>
        </p:nvGrpSpPr>
        <p:grpSpPr>
          <a:xfrm>
            <a:off x="1005750" y="6655250"/>
            <a:ext cx="4846500" cy="3002627"/>
            <a:chOff x="1005750" y="6655250"/>
            <a:chExt cx="4846500" cy="3002627"/>
          </a:xfrm>
        </p:grpSpPr>
        <p:pic>
          <p:nvPicPr>
            <p:cNvPr id="7" name="Grafik 6" descr="Ein Bild, das drinnen, Tisch, Tasse, sitzend enthält.&#10;&#10;Automatisch generierte Beschreibung">
              <a:extLst>
                <a:ext uri="{FF2B5EF4-FFF2-40B4-BE49-F238E27FC236}">
                  <a16:creationId xmlns:a16="http://schemas.microsoft.com/office/drawing/2014/main" id="{F00C67DD-DAAD-4FB8-BBBC-45782BE1A7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8760" y="6655250"/>
              <a:ext cx="4583490" cy="3002627"/>
            </a:xfrm>
            <a:prstGeom prst="rect">
              <a:avLst/>
            </a:prstGeom>
          </p:spPr>
        </p:pic>
        <p:sp>
          <p:nvSpPr>
            <p:cNvPr id="14" name="Textfeld 13">
              <a:extLst>
                <a:ext uri="{FF2B5EF4-FFF2-40B4-BE49-F238E27FC236}">
                  <a16:creationId xmlns:a16="http://schemas.microsoft.com/office/drawing/2014/main" id="{80E3C65D-92CC-4E0B-900C-F4FC34AC2CD4}"/>
                </a:ext>
              </a:extLst>
            </p:cNvPr>
            <p:cNvSpPr txBox="1"/>
            <p:nvPr/>
          </p:nvSpPr>
          <p:spPr>
            <a:xfrm>
              <a:off x="4581128" y="8769424"/>
              <a:ext cx="1015021" cy="246221"/>
            </a:xfrm>
            <a:prstGeom prst="rect">
              <a:avLst/>
            </a:prstGeom>
            <a:solidFill>
              <a:srgbClr val="DDDDDD"/>
            </a:solidFill>
          </p:spPr>
          <p:txBody>
            <a:bodyPr wrap="none" rtlCol="0">
              <a:spAutoFit/>
            </a:bodyPr>
            <a:lstStyle/>
            <a:p>
              <a:r>
                <a:rPr lang="de-DE" sz="1000" dirty="0"/>
                <a:t>7-Eierfahrstuhl</a:t>
              </a:r>
            </a:p>
          </p:txBody>
        </p:sp>
        <p:sp>
          <p:nvSpPr>
            <p:cNvPr id="16" name="Textfeld 15">
              <a:extLst>
                <a:ext uri="{FF2B5EF4-FFF2-40B4-BE49-F238E27FC236}">
                  <a16:creationId xmlns:a16="http://schemas.microsoft.com/office/drawing/2014/main" id="{FBA59F5E-96E0-42BD-B018-CAB513A4C7EE}"/>
                </a:ext>
              </a:extLst>
            </p:cNvPr>
            <p:cNvSpPr txBox="1"/>
            <p:nvPr/>
          </p:nvSpPr>
          <p:spPr>
            <a:xfrm>
              <a:off x="1005750" y="8646313"/>
              <a:ext cx="1261884" cy="246221"/>
            </a:xfrm>
            <a:prstGeom prst="rect">
              <a:avLst/>
            </a:prstGeom>
            <a:solidFill>
              <a:srgbClr val="DDDDDD"/>
            </a:solidFill>
          </p:spPr>
          <p:txBody>
            <a:bodyPr wrap="none" rtlCol="0">
              <a:spAutoFit/>
            </a:bodyPr>
            <a:lstStyle/>
            <a:p>
              <a:r>
                <a:rPr lang="de-DE" sz="1000"/>
                <a:t>5-Knautschflasche</a:t>
              </a:r>
              <a:endParaRPr lang="de-DE" sz="1000" dirty="0"/>
            </a:p>
          </p:txBody>
        </p:sp>
      </p:grpSp>
    </p:spTree>
    <p:extLst>
      <p:ext uri="{BB962C8B-B14F-4D97-AF65-F5344CB8AC3E}">
        <p14:creationId xmlns:p14="http://schemas.microsoft.com/office/powerpoint/2010/main" val="1583678893"/>
      </p:ext>
    </p:extLst>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984</Words>
  <Application>Microsoft Office PowerPoint</Application>
  <PresentationFormat>A4-Papier (210 x 297 mm)</PresentationFormat>
  <Paragraphs>112</Paragraphs>
  <Slides>4</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4</vt:i4>
      </vt:variant>
    </vt:vector>
  </HeadingPairs>
  <TitlesOfParts>
    <vt:vector size="7" baseType="lpstr">
      <vt:lpstr>Arial</vt:lpstr>
      <vt:lpstr>Times New Roman</vt:lpstr>
      <vt:lpstr>Standarddesign</vt:lpstr>
      <vt:lpstr>PowerPoint-Präsentation</vt:lpstr>
      <vt:lpstr>PowerPoint-Präsentation</vt:lpstr>
      <vt:lpstr>Materialien der Sachkiste „Warme Luft“   (Bild 1/2)</vt:lpstr>
      <vt:lpstr>Materialien der Sachkiste „Warme Luft“  (Bild 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MH</dc:creator>
  <cp:lastModifiedBy>Maren Heinzerling</cp:lastModifiedBy>
  <cp:revision>53</cp:revision>
  <cp:lastPrinted>2020-08-13T10:21:53Z</cp:lastPrinted>
  <dcterms:created xsi:type="dcterms:W3CDTF">2016-06-04T09:26:24Z</dcterms:created>
  <dcterms:modified xsi:type="dcterms:W3CDTF">2020-08-13T10:24:34Z</dcterms:modified>
</cp:coreProperties>
</file>