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6858000" cy="9906000" type="A4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87" autoAdjust="0"/>
    <p:restoredTop sz="94660"/>
  </p:normalViewPr>
  <p:slideViewPr>
    <p:cSldViewPr>
      <p:cViewPr varScale="1">
        <p:scale>
          <a:sx n="77" d="100"/>
          <a:sy n="77" d="100"/>
        </p:scale>
        <p:origin x="3390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1C4D5-DA83-4433-9985-F6E1CF3C2F53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00CAF-0AAD-4098-8914-2C55A79AD46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467A7-1D8E-4331-BD90-3B489A310F27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F957C-9E00-4A21-B86C-C7DF1F2751C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33572-29D1-4CA4-99C8-221DDE6904C4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FD7BF-6719-4D02-8ACF-5B55C0A10B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85E24-82FF-4907-ABFF-E2899887499C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28DB5-7C72-48F9-B3F4-1C8006B917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BA33C-273E-4AF9-83CA-3DD67BA48C38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C1681-2B18-46EB-AE60-CB644B0C548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E004E-225B-41E2-9C51-156F9AD01E67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5350C-A781-4CF9-9227-24B1A4677B1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2F61C-A39F-411A-B452-7E631757C534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2FF9F-4C41-467B-BF7C-8BF3119053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6021E-F882-4487-93F4-0A691CE8FB43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B39A8-4727-427D-AE6F-9EDE7D644A0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D7A71-6F91-452D-A831-185D66D55F30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EB5A3-ECE5-469E-9EB9-67F2BB50271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2DC3F-A704-4A88-95E4-D704C19483CE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AE139-9D1A-4CA9-9A2B-B113E2BFAE0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AF7E1-CF4B-494C-AF1E-A78DB748DF16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2C918-E341-48C8-AA9A-ABA56F51070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FF5656-BB36-438B-9BC9-0A496F6A1DF1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434458-627F-414E-9AF2-D2379192BC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zauberhafte-physik.ne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uberhafte-physik.net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5"/>
          <p:cNvSpPr txBox="1">
            <a:spLocks noChangeArrowheads="1"/>
          </p:cNvSpPr>
          <p:nvPr/>
        </p:nvSpPr>
        <p:spPr bwMode="auto">
          <a:xfrm>
            <a:off x="422275" y="344488"/>
            <a:ext cx="6435725" cy="501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lvl="0" indent="-457200">
              <a:spcAft>
                <a:spcPct val="30000"/>
              </a:spcAft>
            </a:pPr>
            <a:endParaRPr lang="de-DE" sz="800" dirty="0"/>
          </a:p>
          <a:p>
            <a:pPr marL="457200" lvl="0" indent="-457200">
              <a:spcAft>
                <a:spcPct val="30000"/>
              </a:spcAft>
            </a:pPr>
            <a:r>
              <a:rPr lang="de-DE" sz="1400" dirty="0"/>
              <a:t>Name: </a:t>
            </a:r>
            <a:r>
              <a:rPr lang="de-DE" sz="1400" dirty="0">
                <a:solidFill>
                  <a:srgbClr val="B2B2B2"/>
                </a:solidFill>
              </a:rPr>
              <a:t>………………………    </a:t>
            </a:r>
            <a:r>
              <a:rPr lang="de-DE" sz="1400" dirty="0">
                <a:solidFill>
                  <a:prstClr val="black"/>
                </a:solidFill>
              </a:rPr>
              <a:t>Name: </a:t>
            </a:r>
            <a:r>
              <a:rPr lang="de-DE" sz="1400" dirty="0">
                <a:solidFill>
                  <a:srgbClr val="B2B2B2"/>
                </a:solidFill>
              </a:rPr>
              <a:t>………………………</a:t>
            </a:r>
          </a:p>
          <a:p>
            <a:pPr marL="457200" indent="-457200" algn="ctr">
              <a:spcAft>
                <a:spcPct val="30000"/>
              </a:spcAft>
            </a:pPr>
            <a:r>
              <a:rPr lang="de-DE" sz="1800" b="1" dirty="0">
                <a:solidFill>
                  <a:srgbClr val="000000"/>
                </a:solidFill>
                <a:ea typeface="ＭＳ Ｐゴシック" pitchFamily="34" charset="-128"/>
              </a:rPr>
              <a:t>Der Papierflieger (6)</a:t>
            </a:r>
          </a:p>
          <a:p>
            <a:pPr marL="457200" indent="-457200"/>
            <a:r>
              <a:rPr lang="de-DE" altLang="zh-CN" sz="1000" i="1" dirty="0">
                <a:solidFill>
                  <a:schemeClr val="tx2"/>
                </a:solidFill>
                <a:sym typeface="Wingdings" pitchFamily="2" charset="2"/>
              </a:rPr>
              <a:t>Hinweis für Lehrkräfte:</a:t>
            </a:r>
          </a:p>
          <a:p>
            <a:pPr marL="457200" indent="-457200"/>
            <a:r>
              <a:rPr lang="de-DE" altLang="zh-CN" sz="1000" i="1" dirty="0">
                <a:solidFill>
                  <a:schemeClr val="tx2"/>
                </a:solidFill>
                <a:sym typeface="Wingdings" pitchFamily="2" charset="2"/>
              </a:rPr>
              <a:t>Die Kinder in Zweier-Gruppen einteilen. Jede Gruppe bekommt: 1 Anleitung, 1 Bleistift und 1 Lesestreifen.</a:t>
            </a:r>
          </a:p>
          <a:p>
            <a:pPr marL="457200" indent="-457200">
              <a:spcAft>
                <a:spcPct val="40000"/>
              </a:spcAft>
            </a:pPr>
            <a:r>
              <a:rPr lang="de-DE" altLang="zh-CN" sz="1000" i="1" dirty="0">
                <a:solidFill>
                  <a:schemeClr val="tx2"/>
                </a:solidFill>
                <a:sym typeface="Wingdings" pitchFamily="2" charset="2"/>
              </a:rPr>
              <a:t>Erst die Materialien und die Funktion des Lesestreifens erklären, dann die Kinder zu zweit arbeiten lassen</a:t>
            </a:r>
            <a:endParaRPr lang="de-DE" altLang="zh-CN" sz="1000" dirty="0">
              <a:solidFill>
                <a:schemeClr val="tx2"/>
              </a:solidFill>
              <a:sym typeface="Wingdings" pitchFamily="2" charset="2"/>
            </a:endParaRPr>
          </a:p>
          <a:p>
            <a:pPr marL="457200" indent="-457200"/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</a:t>
            </a:r>
            <a:r>
              <a:rPr lang="de-DE" altLang="zh-CN" sz="1400" b="1" dirty="0"/>
              <a:t>S</a:t>
            </a:r>
            <a:r>
              <a:rPr lang="de-DE" altLang="zh-CN" sz="1400" dirty="0"/>
              <a:t>chreibt eure Vornamen auf die Versuchsanleitung.</a:t>
            </a:r>
            <a:endParaRPr lang="de-DE" altLang="zh-CN" sz="1400" dirty="0">
              <a:sym typeface="Wingdings" pitchFamily="2" charset="2"/>
            </a:endParaRPr>
          </a:p>
          <a:p>
            <a:pPr marL="457200" indent="-457200"/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Legt den Lesestreifen unter den Text und lest ihn euch abwechselnd vor. </a:t>
            </a:r>
            <a:endParaRPr lang="de-DE" altLang="zh-CN" sz="1400" dirty="0">
              <a:sym typeface="Wingdings" pitchFamily="2" charset="2"/>
            </a:endParaRPr>
          </a:p>
          <a:p>
            <a:pPr marL="457200" indent="-457200"/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</a:t>
            </a:r>
            <a:r>
              <a:rPr lang="de-DE" altLang="zh-CN" sz="1400" b="1" dirty="0"/>
              <a:t>M</a:t>
            </a:r>
            <a:r>
              <a:rPr lang="de-DE" altLang="zh-CN" sz="1400" dirty="0"/>
              <a:t>acht einen Haken hinter jeden Satz, den ihr gelesen habt.</a:t>
            </a:r>
            <a:endParaRPr lang="de-D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457200" indent="-457200">
              <a:spcBef>
                <a:spcPct val="40000"/>
              </a:spcBef>
            </a:pPr>
            <a:r>
              <a:rPr lang="de-DE" altLang="zh-CN" dirty="0">
                <a:sym typeface="Wingdings" pitchFamily="2" charset="2"/>
              </a:rPr>
              <a:t></a:t>
            </a:r>
            <a:r>
              <a:rPr lang="de-DE" sz="1400" b="1" dirty="0">
                <a:solidFill>
                  <a:srgbClr val="000000"/>
                </a:solidFill>
                <a:ea typeface="ＭＳ Ｐゴシック" pitchFamily="34" charset="-128"/>
              </a:rPr>
              <a:t> N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ehmt die Anleitung und holt euch gemeinsam vom Materialtisch:</a:t>
            </a:r>
            <a:endParaRPr lang="de-DE" sz="1400" i="1" u="sng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457200" indent="-457200">
              <a:spcBef>
                <a:spcPct val="50000"/>
              </a:spcBef>
              <a:buFont typeface="Arial" charset="0"/>
              <a:buNone/>
            </a:pP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   2 Faltvorlagen</a:t>
            </a:r>
          </a:p>
          <a:p>
            <a:pPr marL="457200" indent="-457200">
              <a:buFont typeface="Arial" charset="0"/>
              <a:buNone/>
            </a:pP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   2 Gummibänder und 2 Büroklammern </a:t>
            </a:r>
          </a:p>
          <a:p>
            <a:pPr marL="457200" indent="-457200">
              <a:buFont typeface="Arial" charset="0"/>
              <a:buNone/>
            </a:pP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   1 Lochzange oder 1 Locher.</a:t>
            </a:r>
          </a:p>
          <a:p>
            <a:pPr marL="457200" indent="-457200">
              <a:buFont typeface="Arial" charset="0"/>
              <a:buNone/>
            </a:pP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.</a:t>
            </a:r>
          </a:p>
          <a:p>
            <a:pPr marL="457200" indent="-457200">
              <a:spcAft>
                <a:spcPct val="20000"/>
              </a:spcAft>
            </a:pPr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sz="1400" dirty="0"/>
              <a:t> </a:t>
            </a:r>
            <a:r>
              <a:rPr lang="de-DE" sz="1400" b="1" dirty="0">
                <a:solidFill>
                  <a:srgbClr val="000000"/>
                </a:solidFill>
              </a:rPr>
              <a:t>S</a:t>
            </a:r>
            <a:r>
              <a:rPr lang="de-DE" sz="1400" dirty="0">
                <a:solidFill>
                  <a:srgbClr val="000000"/>
                </a:solidFill>
              </a:rPr>
              <a:t>chreibt euren Namen unten auf die Faltvorlage.</a:t>
            </a:r>
            <a:endParaRPr lang="de-DE" sz="1400" b="1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457200" indent="-457200">
              <a:spcBef>
                <a:spcPct val="40000"/>
              </a:spcBef>
            </a:pPr>
            <a:r>
              <a:rPr lang="de-DE" sz="1400" b="1" dirty="0">
                <a:solidFill>
                  <a:srgbClr val="000000"/>
                </a:solidFill>
                <a:ea typeface="ＭＳ Ｐゴシック" pitchFamily="34" charset="-128"/>
              </a:rPr>
              <a:t>1.) Wir falten einen Papierflieger</a:t>
            </a:r>
          </a:p>
          <a:p>
            <a:pPr marL="457200" indent="-457200">
              <a:spcBef>
                <a:spcPct val="30000"/>
              </a:spcBef>
            </a:pPr>
            <a:r>
              <a:rPr lang="de-DE" sz="1400" u="sng" dirty="0">
                <a:solidFill>
                  <a:srgbClr val="000000"/>
                </a:solidFill>
                <a:ea typeface="ＭＳ Ｐゴシック" pitchFamily="34" charset="-128"/>
              </a:rPr>
              <a:t>Der 1. Schritt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: </a:t>
            </a:r>
          </a:p>
          <a:p>
            <a:pPr marL="457200" indent="-457200">
              <a:buFont typeface="Wingdings" pitchFamily="2" charset="2"/>
              <a:buNone/>
            </a:pPr>
            <a:r>
              <a:rPr lang="de-DE" altLang="zh-CN" dirty="0">
                <a:sym typeface="Wingdings" pitchFamily="2" charset="2"/>
              </a:rPr>
              <a:t></a:t>
            </a:r>
            <a:r>
              <a:rPr lang="de-DE" dirty="0"/>
              <a:t> </a:t>
            </a:r>
            <a:r>
              <a:rPr lang="de-DE" sz="1400" b="1" dirty="0">
                <a:solidFill>
                  <a:srgbClr val="000000"/>
                </a:solidFill>
                <a:ea typeface="ＭＳ Ｐゴシック" pitchFamily="34" charset="-128"/>
              </a:rPr>
              <a:t>F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altet die beiden oberen Ecken zur Mitte hin, so dass die Spitzen auf </a:t>
            </a:r>
          </a:p>
          <a:p>
            <a:pPr marL="457200" indent="-457200">
              <a:buFont typeface="Wingdings" pitchFamily="2" charset="2"/>
              <a:buNone/>
            </a:pP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   der Mittellinie 1 liegen. </a:t>
            </a:r>
          </a:p>
          <a:p>
            <a:pPr marL="457200" indent="-457200"/>
            <a:r>
              <a:rPr lang="de-DE" sz="1400" i="1" dirty="0">
                <a:solidFill>
                  <a:srgbClr val="000000"/>
                </a:solidFill>
                <a:ea typeface="ＭＳ Ｐゴシック" pitchFamily="34" charset="-128"/>
              </a:rPr>
              <a:t>   Euer Flieger muss jetzt wie auf Bild 1 aussehen</a:t>
            </a:r>
            <a:r>
              <a:rPr lang="de-DE" sz="1600" i="1" dirty="0">
                <a:solidFill>
                  <a:srgbClr val="000000"/>
                </a:solidFill>
                <a:ea typeface="ＭＳ Ｐゴシック" pitchFamily="34" charset="-128"/>
              </a:rPr>
              <a:t>.</a:t>
            </a:r>
          </a:p>
        </p:txBody>
      </p:sp>
      <p:sp>
        <p:nvSpPr>
          <p:cNvPr id="13314" name="Text Box 11"/>
          <p:cNvSpPr txBox="1">
            <a:spLocks noChangeArrowheads="1"/>
          </p:cNvSpPr>
          <p:nvPr/>
        </p:nvSpPr>
        <p:spPr bwMode="auto">
          <a:xfrm>
            <a:off x="323850" y="0"/>
            <a:ext cx="6534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DE" sz="900" dirty="0">
                <a:hlinkClick r:id="rId2"/>
              </a:rPr>
              <a:t>www.zauberhafte-physik.net</a:t>
            </a:r>
            <a:r>
              <a:rPr lang="de-DE" sz="900" dirty="0">
                <a:solidFill>
                  <a:srgbClr val="5F5F5F"/>
                </a:solidFill>
              </a:rPr>
              <a:t>   6-Anleitung Papierflieger Niveau</a:t>
            </a:r>
            <a:r>
              <a:rPr lang="de-DE" sz="900" dirty="0">
                <a:highlight>
                  <a:srgbClr val="FF0000"/>
                </a:highlight>
              </a:rPr>
              <a:t> </a:t>
            </a:r>
            <a:r>
              <a:rPr lang="de-DE" b="1" dirty="0">
                <a:highlight>
                  <a:srgbClr val="FF0000"/>
                </a:highlight>
              </a:rPr>
              <a:t>3-4 </a:t>
            </a:r>
            <a:r>
              <a:rPr lang="de-DE" sz="900" dirty="0">
                <a:solidFill>
                  <a:prstClr val="black"/>
                </a:solidFill>
              </a:rPr>
              <a:t>– Thema</a:t>
            </a:r>
            <a:r>
              <a:rPr lang="de-DE" sz="900">
                <a:solidFill>
                  <a:prstClr val="black"/>
                </a:solidFill>
              </a:rPr>
              <a:t>: Strömende </a:t>
            </a:r>
            <a:r>
              <a:rPr lang="de-DE" sz="900" dirty="0">
                <a:solidFill>
                  <a:prstClr val="black"/>
                </a:solidFill>
              </a:rPr>
              <a:t>Luft -  </a:t>
            </a:r>
            <a:r>
              <a:rPr lang="de-DE" sz="900" dirty="0">
                <a:solidFill>
                  <a:srgbClr val="5F5F5F"/>
                </a:solidFill>
              </a:rPr>
              <a:t>Stand: 21.09.2018</a:t>
            </a:r>
            <a:r>
              <a:rPr lang="de-DE" b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3315" name="Text Box 40"/>
          <p:cNvSpPr txBox="1">
            <a:spLocks noChangeArrowheads="1"/>
          </p:cNvSpPr>
          <p:nvPr/>
        </p:nvSpPr>
        <p:spPr bwMode="auto">
          <a:xfrm>
            <a:off x="4365625" y="2576513"/>
            <a:ext cx="1531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/>
          </a:p>
        </p:txBody>
      </p:sp>
      <p:sp>
        <p:nvSpPr>
          <p:cNvPr id="13316" name="Text Box 68"/>
          <p:cNvSpPr txBox="1">
            <a:spLocks noChangeArrowheads="1"/>
          </p:cNvSpPr>
          <p:nvPr/>
        </p:nvSpPr>
        <p:spPr bwMode="auto">
          <a:xfrm>
            <a:off x="5013325" y="5734050"/>
            <a:ext cx="1844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  <p:sp>
        <p:nvSpPr>
          <p:cNvPr id="13317" name="Text Box 223"/>
          <p:cNvSpPr txBox="1">
            <a:spLocks noChangeArrowheads="1"/>
          </p:cNvSpPr>
          <p:nvPr/>
        </p:nvSpPr>
        <p:spPr bwMode="auto">
          <a:xfrm>
            <a:off x="2852738" y="7839075"/>
            <a:ext cx="18415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000"/>
          </a:p>
        </p:txBody>
      </p:sp>
      <p:sp>
        <p:nvSpPr>
          <p:cNvPr id="13318" name="Text Box 225"/>
          <p:cNvSpPr txBox="1">
            <a:spLocks noChangeArrowheads="1"/>
          </p:cNvSpPr>
          <p:nvPr/>
        </p:nvSpPr>
        <p:spPr bwMode="auto">
          <a:xfrm>
            <a:off x="2636838" y="5457825"/>
            <a:ext cx="2879725" cy="1155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u="sng"/>
              <a:t>Der 2. Schritt</a:t>
            </a:r>
            <a:r>
              <a:rPr lang="de-DE" sz="1400"/>
              <a:t>: </a:t>
            </a:r>
          </a:p>
          <a:p>
            <a:r>
              <a:rPr lang="de-DE" altLang="zh-CN">
                <a:sym typeface="Wingdings" pitchFamily="2" charset="2"/>
              </a:rPr>
              <a:t></a:t>
            </a:r>
            <a:r>
              <a:rPr lang="de-DE"/>
              <a:t> </a:t>
            </a:r>
            <a:r>
              <a:rPr lang="de-DE" sz="1400"/>
              <a:t>Faltet die verbleibenden Ecken entlang der Linie 3 zur Mitte hin. </a:t>
            </a:r>
          </a:p>
          <a:p>
            <a:r>
              <a:rPr lang="de-DE" sz="1400" i="1"/>
              <a:t>Euer Flieger muss jetzt wie auf Bild 2 aussehen.</a:t>
            </a:r>
          </a:p>
        </p:txBody>
      </p:sp>
      <p:sp>
        <p:nvSpPr>
          <p:cNvPr id="13319" name="Text Box 228"/>
          <p:cNvSpPr txBox="1">
            <a:spLocks noChangeArrowheads="1"/>
          </p:cNvSpPr>
          <p:nvPr/>
        </p:nvSpPr>
        <p:spPr bwMode="auto">
          <a:xfrm>
            <a:off x="404813" y="8913813"/>
            <a:ext cx="604837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u="sng"/>
              <a:t>Der 3. Schritt</a:t>
            </a:r>
            <a:r>
              <a:rPr lang="de-DE" sz="1400"/>
              <a:t>: </a:t>
            </a:r>
          </a:p>
          <a:p>
            <a:pPr>
              <a:buFont typeface="Wingdings" pitchFamily="2" charset="2"/>
              <a:buChar char="Ø"/>
            </a:pPr>
            <a:r>
              <a:rPr lang="de-DE" sz="1400"/>
              <a:t> </a:t>
            </a:r>
            <a:r>
              <a:rPr lang="de-DE" sz="1400" b="1"/>
              <a:t>F</a:t>
            </a:r>
            <a:r>
              <a:rPr lang="de-DE" sz="1400"/>
              <a:t>altet den Flieger entlang der Linie 1 nach innen zusammen. </a:t>
            </a:r>
          </a:p>
          <a:p>
            <a:pPr>
              <a:buFont typeface="Wingdings" pitchFamily="2" charset="2"/>
              <a:buNone/>
            </a:pPr>
            <a:r>
              <a:rPr lang="de-DE" sz="1400" i="1"/>
              <a:t>   Euer Flieger muss jetzt wie auf dem Bild 3 aussehen</a:t>
            </a:r>
            <a:r>
              <a:rPr lang="de-DE" sz="1600" i="1"/>
              <a:t>.</a:t>
            </a:r>
          </a:p>
        </p:txBody>
      </p:sp>
      <p:sp>
        <p:nvSpPr>
          <p:cNvPr id="13320" name="Text Box 241"/>
          <p:cNvSpPr txBox="1">
            <a:spLocks noChangeArrowheads="1"/>
          </p:cNvSpPr>
          <p:nvPr/>
        </p:nvSpPr>
        <p:spPr bwMode="auto">
          <a:xfrm>
            <a:off x="5157788" y="5097463"/>
            <a:ext cx="563562" cy="274637"/>
          </a:xfrm>
          <a:prstGeom prst="rect">
            <a:avLst/>
          </a:prstGeom>
          <a:solidFill>
            <a:srgbClr val="C0C0C0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Bild 2</a:t>
            </a:r>
          </a:p>
        </p:txBody>
      </p:sp>
      <p:sp>
        <p:nvSpPr>
          <p:cNvPr id="13321" name="Text Box 242"/>
          <p:cNvSpPr txBox="1">
            <a:spLocks noChangeArrowheads="1"/>
          </p:cNvSpPr>
          <p:nvPr/>
        </p:nvSpPr>
        <p:spPr bwMode="auto">
          <a:xfrm>
            <a:off x="549275" y="5240338"/>
            <a:ext cx="563563" cy="274637"/>
          </a:xfrm>
          <a:prstGeom prst="rect">
            <a:avLst/>
          </a:prstGeom>
          <a:solidFill>
            <a:srgbClr val="C0C0C0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Bild 1</a:t>
            </a:r>
          </a:p>
        </p:txBody>
      </p:sp>
      <p:sp>
        <p:nvSpPr>
          <p:cNvPr id="13322" name="Text Box 243"/>
          <p:cNvSpPr txBox="1">
            <a:spLocks noChangeArrowheads="1"/>
          </p:cNvSpPr>
          <p:nvPr/>
        </p:nvSpPr>
        <p:spPr bwMode="auto">
          <a:xfrm>
            <a:off x="3068638" y="7400925"/>
            <a:ext cx="563562" cy="274638"/>
          </a:xfrm>
          <a:prstGeom prst="rect">
            <a:avLst/>
          </a:prstGeom>
          <a:solidFill>
            <a:srgbClr val="B2B2B2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Bild 3</a:t>
            </a:r>
          </a:p>
        </p:txBody>
      </p:sp>
      <p:grpSp>
        <p:nvGrpSpPr>
          <p:cNvPr id="13323" name="Group 101"/>
          <p:cNvGrpSpPr>
            <a:grpSpLocks/>
          </p:cNvGrpSpPr>
          <p:nvPr/>
        </p:nvGrpSpPr>
        <p:grpSpPr bwMode="auto">
          <a:xfrm>
            <a:off x="549275" y="5384800"/>
            <a:ext cx="1749425" cy="2278063"/>
            <a:chOff x="274" y="3347"/>
            <a:chExt cx="1102" cy="1435"/>
          </a:xfrm>
        </p:grpSpPr>
        <p:grpSp>
          <p:nvGrpSpPr>
            <p:cNvPr id="13376" name="Group 100"/>
            <p:cNvGrpSpPr>
              <a:grpSpLocks/>
            </p:cNvGrpSpPr>
            <p:nvPr/>
          </p:nvGrpSpPr>
          <p:grpSpPr bwMode="auto">
            <a:xfrm>
              <a:off x="346" y="3347"/>
              <a:ext cx="993" cy="1435"/>
              <a:chOff x="359" y="3347"/>
              <a:chExt cx="993" cy="1435"/>
            </a:xfrm>
          </p:grpSpPr>
          <p:grpSp>
            <p:nvGrpSpPr>
              <p:cNvPr id="13379" name="Group 88"/>
              <p:cNvGrpSpPr>
                <a:grpSpLocks/>
              </p:cNvGrpSpPr>
              <p:nvPr/>
            </p:nvGrpSpPr>
            <p:grpSpPr bwMode="auto">
              <a:xfrm>
                <a:off x="359" y="3347"/>
                <a:ext cx="993" cy="1435"/>
                <a:chOff x="391" y="3379"/>
                <a:chExt cx="993" cy="1324"/>
              </a:xfrm>
            </p:grpSpPr>
            <p:grpSp>
              <p:nvGrpSpPr>
                <p:cNvPr id="13382" name="Group 224"/>
                <p:cNvGrpSpPr>
                  <a:grpSpLocks/>
                </p:cNvGrpSpPr>
                <p:nvPr/>
              </p:nvGrpSpPr>
              <p:grpSpPr bwMode="auto">
                <a:xfrm>
                  <a:off x="391" y="3817"/>
                  <a:ext cx="870" cy="886"/>
                  <a:chOff x="406" y="3817"/>
                  <a:chExt cx="870" cy="886"/>
                </a:xfrm>
              </p:grpSpPr>
              <p:sp>
                <p:nvSpPr>
                  <p:cNvPr id="13415" name="Line 14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06" y="3817"/>
                    <a:ext cx="22" cy="88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416" name="Line 15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05" y="4253"/>
                    <a:ext cx="0" cy="45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417" name="Line 153"/>
                  <p:cNvSpPr>
                    <a:spLocks noChangeShapeType="1"/>
                  </p:cNvSpPr>
                  <p:nvPr/>
                </p:nvSpPr>
                <p:spPr bwMode="auto">
                  <a:xfrm>
                    <a:off x="1276" y="4208"/>
                    <a:ext cx="0" cy="49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3383" name="Group 87"/>
                <p:cNvGrpSpPr>
                  <a:grpSpLocks/>
                </p:cNvGrpSpPr>
                <p:nvPr/>
              </p:nvGrpSpPr>
              <p:grpSpPr bwMode="auto">
                <a:xfrm>
                  <a:off x="391" y="3379"/>
                  <a:ext cx="993" cy="1305"/>
                  <a:chOff x="391" y="3379"/>
                  <a:chExt cx="993" cy="1305"/>
                </a:xfrm>
              </p:grpSpPr>
              <p:grpSp>
                <p:nvGrpSpPr>
                  <p:cNvPr id="13384" name="Group 185"/>
                  <p:cNvGrpSpPr>
                    <a:grpSpLocks/>
                  </p:cNvGrpSpPr>
                  <p:nvPr/>
                </p:nvGrpSpPr>
                <p:grpSpPr bwMode="auto">
                  <a:xfrm>
                    <a:off x="391" y="3379"/>
                    <a:ext cx="993" cy="1305"/>
                    <a:chOff x="3215" y="3061"/>
                    <a:chExt cx="1011" cy="1317"/>
                  </a:xfrm>
                </p:grpSpPr>
                <p:sp>
                  <p:nvSpPr>
                    <p:cNvPr id="13394" name="Line 15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26" y="3511"/>
                      <a:ext cx="1" cy="833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prstDash val="lgDash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3395" name="Line 15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02" y="3511"/>
                      <a:ext cx="3" cy="84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5F5F5F"/>
                      </a:solidFill>
                      <a:prstDash val="dash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3396" name="Line 1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830" y="3511"/>
                      <a:ext cx="0" cy="84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5F5F5F"/>
                      </a:solidFill>
                      <a:prstDash val="dash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3397" name="Line 1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01" y="3515"/>
                      <a:ext cx="6" cy="86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3398" name="Line 16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215" y="4375"/>
                      <a:ext cx="981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grpSp>
                  <p:nvGrpSpPr>
                    <p:cNvPr id="13399" name="Group 1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49" y="3061"/>
                      <a:ext cx="950" cy="1079"/>
                      <a:chOff x="1973" y="346"/>
                      <a:chExt cx="1585" cy="1910"/>
                    </a:xfrm>
                  </p:grpSpPr>
                  <p:sp>
                    <p:nvSpPr>
                      <p:cNvPr id="13408" name="Line 14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1975" y="1117"/>
                        <a:ext cx="470" cy="1139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5F5F5F"/>
                        </a:solidFill>
                        <a:prstDash val="lgDash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409" name="Line 1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109" y="1117"/>
                        <a:ext cx="447" cy="998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5F5F5F"/>
                        </a:solidFill>
                        <a:prstDash val="lgDash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410" name="Line 1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75" y="1117"/>
                        <a:ext cx="1579" cy="1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411" name="Line 1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791" y="346"/>
                        <a:ext cx="0" cy="77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412" name="Line 14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757" y="346"/>
                        <a:ext cx="0" cy="77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413" name="Line 14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1973" y="346"/>
                        <a:ext cx="804" cy="78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414" name="Line 1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789" y="346"/>
                        <a:ext cx="769" cy="782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13400" name="Group 17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51" y="4191"/>
                      <a:ext cx="275" cy="154"/>
                      <a:chOff x="4002" y="4190"/>
                      <a:chExt cx="291" cy="154"/>
                    </a:xfrm>
                  </p:grpSpPr>
                  <p:grpSp>
                    <p:nvGrpSpPr>
                      <p:cNvPr id="13404" name="Group 15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05" y="4291"/>
                        <a:ext cx="70" cy="53"/>
                        <a:chOff x="2200" y="2478"/>
                        <a:chExt cx="118" cy="94"/>
                      </a:xfrm>
                    </p:grpSpPr>
                    <p:sp>
                      <p:nvSpPr>
                        <p:cNvPr id="13406" name="Line 1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200" y="2478"/>
                          <a:ext cx="0" cy="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prstDash val="sysDot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de-DE"/>
                        </a:p>
                      </p:txBody>
                    </p:sp>
                    <p:sp>
                      <p:nvSpPr>
                        <p:cNvPr id="13407" name="Line 1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315" y="2481"/>
                          <a:ext cx="3" cy="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prstDash val="sysDot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de-DE"/>
                        </a:p>
                      </p:txBody>
                    </p:sp>
                  </p:grpSp>
                  <p:sp>
                    <p:nvSpPr>
                      <p:cNvPr id="13405" name="Text Box 15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02" y="4190"/>
                        <a:ext cx="291" cy="14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de-DE" sz="1000"/>
                          <a:t>7   7</a:t>
                        </a:r>
                      </a:p>
                    </p:txBody>
                  </p:sp>
                </p:grpSp>
                <p:sp>
                  <p:nvSpPr>
                    <p:cNvPr id="13401" name="Text Box 16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345" y="4229"/>
                      <a:ext cx="275" cy="14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 sz="1000"/>
                        <a:t>7   7</a:t>
                      </a:r>
                    </a:p>
                  </p:txBody>
                </p:sp>
                <p:sp>
                  <p:nvSpPr>
                    <p:cNvPr id="13402" name="Text Box 16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94" y="3664"/>
                      <a:ext cx="172" cy="16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/>
                        <a:t>3</a:t>
                      </a:r>
                    </a:p>
                  </p:txBody>
                </p:sp>
                <p:sp>
                  <p:nvSpPr>
                    <p:cNvPr id="13403" name="Text Box 17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37" y="3651"/>
                      <a:ext cx="172" cy="16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/>
                        <a:t>3</a:t>
                      </a:r>
                    </a:p>
                  </p:txBody>
                </p:sp>
              </p:grpSp>
              <p:grpSp>
                <p:nvGrpSpPr>
                  <p:cNvPr id="13385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436" y="3969"/>
                    <a:ext cx="895" cy="715"/>
                    <a:chOff x="436" y="3969"/>
                    <a:chExt cx="895" cy="715"/>
                  </a:xfrm>
                </p:grpSpPr>
                <p:grpSp>
                  <p:nvGrpSpPr>
                    <p:cNvPr id="13386" name="Group 16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05" y="4636"/>
                      <a:ext cx="67" cy="48"/>
                      <a:chOff x="2200" y="2478"/>
                      <a:chExt cx="118" cy="94"/>
                    </a:xfrm>
                  </p:grpSpPr>
                  <p:sp>
                    <p:nvSpPr>
                      <p:cNvPr id="13392" name="Line 16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00" y="2478"/>
                        <a:ext cx="0" cy="9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393" name="Line 16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315" y="2481"/>
                        <a:ext cx="3" cy="9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sp>
                  <p:nvSpPr>
                    <p:cNvPr id="13387" name="Text Box 16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36" y="4377"/>
                      <a:ext cx="169" cy="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/>
                        <a:t>6</a:t>
                      </a:r>
                    </a:p>
                  </p:txBody>
                </p:sp>
                <p:sp>
                  <p:nvSpPr>
                    <p:cNvPr id="13388" name="Text Box 17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99" y="3969"/>
                      <a:ext cx="187" cy="19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 sz="1600" b="1"/>
                        <a:t>1</a:t>
                      </a:r>
                    </a:p>
                  </p:txBody>
                </p:sp>
                <p:sp>
                  <p:nvSpPr>
                    <p:cNvPr id="13389" name="Text Box 17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62" y="4377"/>
                      <a:ext cx="169" cy="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/>
                        <a:t>6</a:t>
                      </a:r>
                    </a:p>
                  </p:txBody>
                </p:sp>
                <p:sp>
                  <p:nvSpPr>
                    <p:cNvPr id="13390" name="Text Box 17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08" y="4249"/>
                      <a:ext cx="169" cy="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/>
                        <a:t>5</a:t>
                      </a:r>
                    </a:p>
                  </p:txBody>
                </p:sp>
                <p:sp>
                  <p:nvSpPr>
                    <p:cNvPr id="13391" name="Text Box 1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57" y="4249"/>
                      <a:ext cx="169" cy="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/>
                        <a:t>5</a:t>
                      </a:r>
                    </a:p>
                  </p:txBody>
                </p:sp>
              </p:grpSp>
            </p:grpSp>
          </p:grpSp>
          <p:sp>
            <p:nvSpPr>
              <p:cNvPr id="13380" name="Text Box 88"/>
              <p:cNvSpPr txBox="1">
                <a:spLocks noChangeArrowheads="1"/>
              </p:cNvSpPr>
              <p:nvPr/>
            </p:nvSpPr>
            <p:spPr bwMode="auto">
              <a:xfrm>
                <a:off x="412" y="3532"/>
                <a:ext cx="169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/>
                  <a:t>2</a:t>
                </a:r>
              </a:p>
            </p:txBody>
          </p:sp>
          <p:sp>
            <p:nvSpPr>
              <p:cNvPr id="13381" name="Text Box 89"/>
              <p:cNvSpPr txBox="1">
                <a:spLocks noChangeArrowheads="1"/>
              </p:cNvSpPr>
              <p:nvPr/>
            </p:nvSpPr>
            <p:spPr bwMode="auto">
              <a:xfrm>
                <a:off x="1175" y="3537"/>
                <a:ext cx="169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/>
                  <a:t>2</a:t>
                </a:r>
              </a:p>
            </p:txBody>
          </p:sp>
        </p:grpSp>
        <p:sp>
          <p:nvSpPr>
            <p:cNvPr id="13377" name="Oval 92"/>
            <p:cNvSpPr>
              <a:spLocks noChangeArrowheads="1"/>
            </p:cNvSpPr>
            <p:nvPr/>
          </p:nvSpPr>
          <p:spPr bwMode="auto">
            <a:xfrm>
              <a:off x="1194" y="4345"/>
              <a:ext cx="182" cy="196"/>
            </a:xfrm>
            <a:prstGeom prst="ellips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78" name="Oval 94"/>
            <p:cNvSpPr>
              <a:spLocks noChangeArrowheads="1"/>
            </p:cNvSpPr>
            <p:nvPr/>
          </p:nvSpPr>
          <p:spPr bwMode="auto">
            <a:xfrm>
              <a:off x="274" y="4345"/>
              <a:ext cx="182" cy="196"/>
            </a:xfrm>
            <a:prstGeom prst="ellips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324" name="Group 98"/>
          <p:cNvGrpSpPr>
            <a:grpSpLocks/>
          </p:cNvGrpSpPr>
          <p:nvPr/>
        </p:nvGrpSpPr>
        <p:grpSpPr bwMode="auto">
          <a:xfrm>
            <a:off x="5157788" y="5313363"/>
            <a:ext cx="1444625" cy="2295525"/>
            <a:chOff x="3158" y="3892"/>
            <a:chExt cx="910" cy="1446"/>
          </a:xfrm>
        </p:grpSpPr>
        <p:grpSp>
          <p:nvGrpSpPr>
            <p:cNvPr id="13340" name="Group 91"/>
            <p:cNvGrpSpPr>
              <a:grpSpLocks/>
            </p:cNvGrpSpPr>
            <p:nvPr/>
          </p:nvGrpSpPr>
          <p:grpSpPr bwMode="auto">
            <a:xfrm>
              <a:off x="3158" y="3892"/>
              <a:ext cx="910" cy="1446"/>
              <a:chOff x="3022" y="3606"/>
              <a:chExt cx="910" cy="1335"/>
            </a:xfrm>
          </p:grpSpPr>
          <p:grpSp>
            <p:nvGrpSpPr>
              <p:cNvPr id="13342" name="Group 89"/>
              <p:cNvGrpSpPr>
                <a:grpSpLocks/>
              </p:cNvGrpSpPr>
              <p:nvPr/>
            </p:nvGrpSpPr>
            <p:grpSpPr bwMode="auto">
              <a:xfrm>
                <a:off x="3022" y="3606"/>
                <a:ext cx="910" cy="1335"/>
                <a:chOff x="2976" y="3379"/>
                <a:chExt cx="910" cy="1335"/>
              </a:xfrm>
            </p:grpSpPr>
            <p:grpSp>
              <p:nvGrpSpPr>
                <p:cNvPr id="13344" name="Group 190"/>
                <p:cNvGrpSpPr>
                  <a:grpSpLocks/>
                </p:cNvGrpSpPr>
                <p:nvPr/>
              </p:nvGrpSpPr>
              <p:grpSpPr bwMode="auto">
                <a:xfrm>
                  <a:off x="2976" y="3379"/>
                  <a:ext cx="910" cy="1335"/>
                  <a:chOff x="3833" y="346"/>
                  <a:chExt cx="1734" cy="2348"/>
                </a:xfrm>
              </p:grpSpPr>
              <p:grpSp>
                <p:nvGrpSpPr>
                  <p:cNvPr id="13351" name="Group 191"/>
                  <p:cNvGrpSpPr>
                    <a:grpSpLocks/>
                  </p:cNvGrpSpPr>
                  <p:nvPr/>
                </p:nvGrpSpPr>
                <p:grpSpPr bwMode="auto">
                  <a:xfrm>
                    <a:off x="3833" y="346"/>
                    <a:ext cx="1642" cy="2288"/>
                    <a:chOff x="3833" y="346"/>
                    <a:chExt cx="1642" cy="2288"/>
                  </a:xfrm>
                </p:grpSpPr>
                <p:sp>
                  <p:nvSpPr>
                    <p:cNvPr id="13371" name="Line 19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852" y="346"/>
                      <a:ext cx="842" cy="194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3372" name="Line 19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848" y="2293"/>
                      <a:ext cx="3" cy="32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3373" name="Line 1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833" y="2614"/>
                      <a:ext cx="1642" cy="2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3374" name="Line 1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94" y="346"/>
                      <a:ext cx="780" cy="1929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3375" name="Line 1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474" y="2278"/>
                      <a:ext cx="0" cy="35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sp>
                <p:nvSpPr>
                  <p:cNvPr id="13352" name="Line 1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692" y="391"/>
                    <a:ext cx="8" cy="101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53" name="Line 19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857" y="1419"/>
                    <a:ext cx="802" cy="86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54" name="Line 19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665" y="388"/>
                    <a:ext cx="11" cy="102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55" name="Line 200"/>
                  <p:cNvSpPr>
                    <a:spLocks noChangeShapeType="1"/>
                  </p:cNvSpPr>
                  <p:nvPr/>
                </p:nvSpPr>
                <p:spPr bwMode="auto">
                  <a:xfrm>
                    <a:off x="4694" y="1410"/>
                    <a:ext cx="774" cy="85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56" name="Line 20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676" y="1395"/>
                    <a:ext cx="4" cy="122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lgDash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57" name="Line 20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86" y="1598"/>
                    <a:ext cx="12" cy="1016"/>
                  </a:xfrm>
                  <a:prstGeom prst="line">
                    <a:avLst/>
                  </a:prstGeom>
                  <a:noFill/>
                  <a:ln w="9525">
                    <a:solidFill>
                      <a:srgbClr val="5F5F5F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58" name="Line 203"/>
                  <p:cNvSpPr>
                    <a:spLocks noChangeShapeType="1"/>
                  </p:cNvSpPr>
                  <p:nvPr/>
                </p:nvSpPr>
                <p:spPr bwMode="auto">
                  <a:xfrm>
                    <a:off x="4856" y="1592"/>
                    <a:ext cx="9" cy="1028"/>
                  </a:xfrm>
                  <a:prstGeom prst="line">
                    <a:avLst/>
                  </a:prstGeom>
                  <a:noFill/>
                  <a:ln w="9525">
                    <a:solidFill>
                      <a:srgbClr val="5F5F5F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59" name="Line 204"/>
                  <p:cNvSpPr>
                    <a:spLocks noChangeShapeType="1"/>
                  </p:cNvSpPr>
                  <p:nvPr/>
                </p:nvSpPr>
                <p:spPr bwMode="auto">
                  <a:xfrm>
                    <a:off x="3982" y="2163"/>
                    <a:ext cx="9" cy="458"/>
                  </a:xfrm>
                  <a:prstGeom prst="line">
                    <a:avLst/>
                  </a:prstGeom>
                  <a:noFill/>
                  <a:ln w="9525">
                    <a:solidFill>
                      <a:srgbClr val="5F5F5F"/>
                    </a:solidFill>
                    <a:prstDash val="dash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60" name="Line 205"/>
                  <p:cNvSpPr>
                    <a:spLocks noChangeShapeType="1"/>
                  </p:cNvSpPr>
                  <p:nvPr/>
                </p:nvSpPr>
                <p:spPr bwMode="auto">
                  <a:xfrm>
                    <a:off x="5375" y="2205"/>
                    <a:ext cx="0" cy="454"/>
                  </a:xfrm>
                  <a:prstGeom prst="line">
                    <a:avLst/>
                  </a:prstGeom>
                  <a:noFill/>
                  <a:ln w="9525">
                    <a:solidFill>
                      <a:srgbClr val="5F5F5F"/>
                    </a:solidFill>
                    <a:prstDash val="dash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grpSp>
                <p:nvGrpSpPr>
                  <p:cNvPr id="13361" name="Group 206"/>
                  <p:cNvGrpSpPr>
                    <a:grpSpLocks/>
                  </p:cNvGrpSpPr>
                  <p:nvPr/>
                </p:nvGrpSpPr>
                <p:grpSpPr bwMode="auto">
                  <a:xfrm>
                    <a:off x="4072" y="2420"/>
                    <a:ext cx="513" cy="250"/>
                    <a:chOff x="4072" y="2420"/>
                    <a:chExt cx="513" cy="250"/>
                  </a:xfrm>
                </p:grpSpPr>
                <p:sp>
                  <p:nvSpPr>
                    <p:cNvPr id="13367" name="Text Box 20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72" y="2420"/>
                      <a:ext cx="513" cy="2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 sz="1000"/>
                        <a:t>7   7</a:t>
                      </a:r>
                    </a:p>
                  </p:txBody>
                </p:sp>
                <p:grpSp>
                  <p:nvGrpSpPr>
                    <p:cNvPr id="13368" name="Group 20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35" y="2533"/>
                      <a:ext cx="112" cy="84"/>
                      <a:chOff x="2200" y="2478"/>
                      <a:chExt cx="118" cy="94"/>
                    </a:xfrm>
                  </p:grpSpPr>
                  <p:sp>
                    <p:nvSpPr>
                      <p:cNvPr id="13369" name="Line 20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00" y="2478"/>
                        <a:ext cx="0" cy="9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370" name="Line 21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315" y="2481"/>
                        <a:ext cx="3" cy="9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</p:grpSp>
              <p:grpSp>
                <p:nvGrpSpPr>
                  <p:cNvPr id="13362" name="Group 211"/>
                  <p:cNvGrpSpPr>
                    <a:grpSpLocks/>
                  </p:cNvGrpSpPr>
                  <p:nvPr/>
                </p:nvGrpSpPr>
                <p:grpSpPr bwMode="auto">
                  <a:xfrm>
                    <a:off x="5052" y="2444"/>
                    <a:ext cx="515" cy="250"/>
                    <a:chOff x="5052" y="2444"/>
                    <a:chExt cx="515" cy="250"/>
                  </a:xfrm>
                </p:grpSpPr>
                <p:sp>
                  <p:nvSpPr>
                    <p:cNvPr id="13363" name="Text Box 21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52" y="2444"/>
                      <a:ext cx="515" cy="2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 sz="1000"/>
                        <a:t>7   7</a:t>
                      </a:r>
                    </a:p>
                  </p:txBody>
                </p:sp>
                <p:grpSp>
                  <p:nvGrpSpPr>
                    <p:cNvPr id="13364" name="Group 2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115" y="2557"/>
                      <a:ext cx="112" cy="84"/>
                      <a:chOff x="2200" y="2478"/>
                      <a:chExt cx="118" cy="94"/>
                    </a:xfrm>
                  </p:grpSpPr>
                  <p:sp>
                    <p:nvSpPr>
                      <p:cNvPr id="13365" name="Line 2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00" y="2478"/>
                        <a:ext cx="0" cy="9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366" name="Line 21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315" y="2481"/>
                        <a:ext cx="3" cy="9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</p:grpSp>
            </p:grpSp>
            <p:sp>
              <p:nvSpPr>
                <p:cNvPr id="13345" name="Text Box 216"/>
                <p:cNvSpPr txBox="1">
                  <a:spLocks noChangeArrowheads="1"/>
                </p:cNvSpPr>
                <p:nvPr/>
              </p:nvSpPr>
              <p:spPr bwMode="auto">
                <a:xfrm>
                  <a:off x="3067" y="3833"/>
                  <a:ext cx="169" cy="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/>
                    <a:t>3</a:t>
                  </a:r>
                </a:p>
              </p:txBody>
            </p:sp>
            <p:sp>
              <p:nvSpPr>
                <p:cNvPr id="13346" name="Text Box 217"/>
                <p:cNvSpPr txBox="1">
                  <a:spLocks noChangeArrowheads="1"/>
                </p:cNvSpPr>
                <p:nvPr/>
              </p:nvSpPr>
              <p:spPr bwMode="auto">
                <a:xfrm>
                  <a:off x="2976" y="4441"/>
                  <a:ext cx="169" cy="1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/>
                    <a:t>6</a:t>
                  </a:r>
                </a:p>
              </p:txBody>
            </p:sp>
            <p:sp>
              <p:nvSpPr>
                <p:cNvPr id="13347" name="Text Box 218"/>
                <p:cNvSpPr txBox="1">
                  <a:spLocks noChangeArrowheads="1"/>
                </p:cNvSpPr>
                <p:nvPr/>
              </p:nvSpPr>
              <p:spPr bwMode="auto">
                <a:xfrm>
                  <a:off x="3240" y="4346"/>
                  <a:ext cx="169" cy="1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/>
                    <a:t>5</a:t>
                  </a:r>
                </a:p>
              </p:txBody>
            </p:sp>
            <p:sp>
              <p:nvSpPr>
                <p:cNvPr id="13348" name="Text Box 219"/>
                <p:cNvSpPr txBox="1">
                  <a:spLocks noChangeArrowheads="1"/>
                </p:cNvSpPr>
                <p:nvPr/>
              </p:nvSpPr>
              <p:spPr bwMode="auto">
                <a:xfrm>
                  <a:off x="3702" y="4422"/>
                  <a:ext cx="169" cy="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/>
                    <a:t>6</a:t>
                  </a:r>
                </a:p>
              </p:txBody>
            </p:sp>
            <p:sp>
              <p:nvSpPr>
                <p:cNvPr id="13349" name="Text Box 220"/>
                <p:cNvSpPr txBox="1">
                  <a:spLocks noChangeArrowheads="1"/>
                </p:cNvSpPr>
                <p:nvPr/>
              </p:nvSpPr>
              <p:spPr bwMode="auto">
                <a:xfrm>
                  <a:off x="3612" y="3833"/>
                  <a:ext cx="169" cy="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/>
                    <a:t>3</a:t>
                  </a:r>
                </a:p>
              </p:txBody>
            </p:sp>
            <p:sp>
              <p:nvSpPr>
                <p:cNvPr id="13350" name="Text Box 222"/>
                <p:cNvSpPr txBox="1">
                  <a:spLocks noChangeArrowheads="1"/>
                </p:cNvSpPr>
                <p:nvPr/>
              </p:nvSpPr>
              <p:spPr bwMode="auto">
                <a:xfrm>
                  <a:off x="3480" y="4351"/>
                  <a:ext cx="169" cy="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/>
                    <a:t>5</a:t>
                  </a:r>
                </a:p>
              </p:txBody>
            </p:sp>
          </p:grpSp>
          <p:sp>
            <p:nvSpPr>
              <p:cNvPr id="13343" name="Text Box 245"/>
              <p:cNvSpPr txBox="1">
                <a:spLocks noChangeArrowheads="1"/>
              </p:cNvSpPr>
              <p:nvPr/>
            </p:nvSpPr>
            <p:spPr bwMode="auto">
              <a:xfrm>
                <a:off x="3371" y="4369"/>
                <a:ext cx="187" cy="19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600" b="1"/>
                  <a:t>1</a:t>
                </a:r>
              </a:p>
            </p:txBody>
          </p:sp>
        </p:grpSp>
        <p:sp>
          <p:nvSpPr>
            <p:cNvPr id="13341" name="Oval 95"/>
            <p:cNvSpPr>
              <a:spLocks noChangeArrowheads="1"/>
            </p:cNvSpPr>
            <p:nvPr/>
          </p:nvSpPr>
          <p:spPr bwMode="auto">
            <a:xfrm>
              <a:off x="3521" y="4481"/>
              <a:ext cx="182" cy="196"/>
            </a:xfrm>
            <a:prstGeom prst="ellips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325" name="Group 96"/>
          <p:cNvGrpSpPr>
            <a:grpSpLocks/>
          </p:cNvGrpSpPr>
          <p:nvPr/>
        </p:nvGrpSpPr>
        <p:grpSpPr bwMode="auto">
          <a:xfrm>
            <a:off x="3357563" y="6681788"/>
            <a:ext cx="981075" cy="2419350"/>
            <a:chOff x="2478" y="4241"/>
            <a:chExt cx="618" cy="1406"/>
          </a:xfrm>
        </p:grpSpPr>
        <p:grpSp>
          <p:nvGrpSpPr>
            <p:cNvPr id="13334" name="Group 234"/>
            <p:cNvGrpSpPr>
              <a:grpSpLocks/>
            </p:cNvGrpSpPr>
            <p:nvPr/>
          </p:nvGrpSpPr>
          <p:grpSpPr bwMode="auto">
            <a:xfrm>
              <a:off x="2478" y="4241"/>
              <a:ext cx="453" cy="1406"/>
              <a:chOff x="295" y="346"/>
              <a:chExt cx="771" cy="2268"/>
            </a:xfrm>
          </p:grpSpPr>
          <p:sp>
            <p:nvSpPr>
              <p:cNvPr id="13336" name="Line 235"/>
              <p:cNvSpPr>
                <a:spLocks noChangeShapeType="1"/>
              </p:cNvSpPr>
              <p:nvPr/>
            </p:nvSpPr>
            <p:spPr bwMode="auto">
              <a:xfrm>
                <a:off x="1066" y="346"/>
                <a:ext cx="0" cy="22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37" name="Line 236"/>
              <p:cNvSpPr>
                <a:spLocks noChangeShapeType="1"/>
              </p:cNvSpPr>
              <p:nvPr/>
            </p:nvSpPr>
            <p:spPr bwMode="auto">
              <a:xfrm>
                <a:off x="295" y="2614"/>
                <a:ext cx="77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38" name="Line 237"/>
              <p:cNvSpPr>
                <a:spLocks noChangeShapeType="1"/>
              </p:cNvSpPr>
              <p:nvPr/>
            </p:nvSpPr>
            <p:spPr bwMode="auto">
              <a:xfrm flipH="1">
                <a:off x="295" y="346"/>
                <a:ext cx="771" cy="190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39" name="Line 238"/>
              <p:cNvSpPr>
                <a:spLocks noChangeShapeType="1"/>
              </p:cNvSpPr>
              <p:nvPr/>
            </p:nvSpPr>
            <p:spPr bwMode="auto">
              <a:xfrm>
                <a:off x="295" y="2251"/>
                <a:ext cx="0" cy="3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13335" name="Text Box 95"/>
            <p:cNvSpPr txBox="1">
              <a:spLocks noChangeArrowheads="1"/>
            </p:cNvSpPr>
            <p:nvPr/>
          </p:nvSpPr>
          <p:spPr bwMode="auto">
            <a:xfrm>
              <a:off x="2918" y="5056"/>
              <a:ext cx="178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1</a:t>
              </a:r>
            </a:p>
          </p:txBody>
        </p:sp>
      </p:grpSp>
      <p:sp>
        <p:nvSpPr>
          <p:cNvPr id="13327" name="Text Box 103"/>
          <p:cNvSpPr txBox="1">
            <a:spLocks noChangeArrowheads="1"/>
          </p:cNvSpPr>
          <p:nvPr/>
        </p:nvSpPr>
        <p:spPr bwMode="auto">
          <a:xfrm>
            <a:off x="3624263" y="2741613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13329" name="Rectangle 97"/>
          <p:cNvSpPr>
            <a:spLocks noChangeArrowheads="1"/>
          </p:cNvSpPr>
          <p:nvPr/>
        </p:nvSpPr>
        <p:spPr bwMode="auto">
          <a:xfrm>
            <a:off x="524191" y="2748333"/>
            <a:ext cx="5976938" cy="719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3330" name="Text Box 105"/>
          <p:cNvSpPr txBox="1">
            <a:spLocks noChangeArrowheads="1"/>
          </p:cNvSpPr>
          <p:nvPr/>
        </p:nvSpPr>
        <p:spPr bwMode="auto">
          <a:xfrm>
            <a:off x="6073775" y="2093913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AA9472E-640C-47D7-A746-958634D99930}"/>
              </a:ext>
            </a:extLst>
          </p:cNvPr>
          <p:cNvGrpSpPr/>
          <p:nvPr/>
        </p:nvGrpSpPr>
        <p:grpSpPr>
          <a:xfrm>
            <a:off x="3838098" y="2844780"/>
            <a:ext cx="2544763" cy="646132"/>
            <a:chOff x="3838098" y="2770187"/>
            <a:chExt cx="2544763" cy="720725"/>
          </a:xfrm>
        </p:grpSpPr>
        <p:grpSp>
          <p:nvGrpSpPr>
            <p:cNvPr id="13326" name="Group 102"/>
            <p:cNvGrpSpPr>
              <a:grpSpLocks/>
            </p:cNvGrpSpPr>
            <p:nvPr/>
          </p:nvGrpSpPr>
          <p:grpSpPr bwMode="auto">
            <a:xfrm>
              <a:off x="4558823" y="2982281"/>
              <a:ext cx="1824038" cy="411162"/>
              <a:chOff x="2750" y="1759"/>
              <a:chExt cx="1149" cy="259"/>
            </a:xfrm>
          </p:grpSpPr>
          <p:pic>
            <p:nvPicPr>
              <p:cNvPr id="13332" name="Picture 201" descr="Produkt-Information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750" y="1759"/>
                <a:ext cx="514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33" name="Picture 212" descr="5 Star Office 700215 Gummiringe 500 g Ø100 mm Pack, rot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85" y="1895"/>
                <a:ext cx="514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3328" name="Picture 104" descr="Einlochzange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38098" y="2770187"/>
              <a:ext cx="720725" cy="72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31" name="Picture 106" descr="Büroklammer 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524359" y="2806301"/>
              <a:ext cx="719137" cy="31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hteck 6"/>
          <p:cNvSpPr>
            <a:spLocks noGrp="1" noChangeArrowheads="1"/>
          </p:cNvSpPr>
          <p:nvPr>
            <p:ph type="body" idx="1"/>
          </p:nvPr>
        </p:nvSpPr>
        <p:spPr>
          <a:xfrm>
            <a:off x="333375" y="273050"/>
            <a:ext cx="5689600" cy="2736850"/>
          </a:xfrm>
        </p:spPr>
        <p:txBody>
          <a:bodyPr/>
          <a:lstStyle/>
          <a:p>
            <a:pPr marL="3175" indent="0">
              <a:lnSpc>
                <a:spcPct val="80000"/>
              </a:lnSpc>
              <a:buFont typeface="Arial" charset="0"/>
              <a:buNone/>
            </a:pPr>
            <a:r>
              <a:rPr lang="de-DE" sz="1400" u="sng">
                <a:latin typeface="Arial" charset="0"/>
              </a:rPr>
              <a:t>Der 4. Schritt;</a:t>
            </a:r>
            <a:r>
              <a:rPr lang="de-DE" sz="1400">
                <a:latin typeface="Arial" charset="0"/>
              </a:rPr>
              <a:t> </a:t>
            </a:r>
          </a:p>
          <a:p>
            <a:pPr marL="3175" indent="0">
              <a:spcBef>
                <a:spcPct val="0"/>
              </a:spcBef>
              <a:buFont typeface="Wingdings" pitchFamily="2" charset="2"/>
              <a:buChar char="Ø"/>
            </a:pPr>
            <a:r>
              <a:rPr lang="de-DE" sz="1400">
                <a:latin typeface="Arial" charset="0"/>
                <a:sym typeface="Wingdings" pitchFamily="2" charset="2"/>
              </a:rPr>
              <a:t> </a:t>
            </a:r>
            <a:r>
              <a:rPr lang="de-DE" sz="1400" b="1">
                <a:latin typeface="Arial" charset="0"/>
                <a:sym typeface="Wingdings" pitchFamily="2" charset="2"/>
              </a:rPr>
              <a:t>F</a:t>
            </a:r>
            <a:r>
              <a:rPr lang="de-DE" sz="1400">
                <a:latin typeface="Arial" charset="0"/>
              </a:rPr>
              <a:t>altet den Flügel etwas auf, sucht die Linie 5 und faltet beide </a:t>
            </a:r>
          </a:p>
          <a:p>
            <a:pPr marL="3175" indent="0">
              <a:spcBef>
                <a:spcPct val="0"/>
              </a:spcBef>
              <a:buFont typeface="Wingdings" pitchFamily="2" charset="2"/>
              <a:buNone/>
            </a:pPr>
            <a:r>
              <a:rPr lang="de-DE" sz="1400">
                <a:latin typeface="Arial" charset="0"/>
              </a:rPr>
              <a:t>   Flügelseiten entlang der Linie 5 nach außen um. </a:t>
            </a:r>
          </a:p>
          <a:p>
            <a:pPr marL="3175" indent="0">
              <a:spcBef>
                <a:spcPct val="0"/>
              </a:spcBef>
              <a:buFont typeface="Wingdings" pitchFamily="2" charset="2"/>
              <a:buNone/>
            </a:pPr>
            <a:r>
              <a:rPr lang="de-DE" sz="1400" i="1">
                <a:latin typeface="Arial" charset="0"/>
              </a:rPr>
              <a:t>   Euer Flügel muss jetzt wie auf dem Bild 4 aussehen</a:t>
            </a:r>
            <a:r>
              <a:rPr lang="de-DE" sz="1400">
                <a:latin typeface="Arial" charset="0"/>
              </a:rPr>
              <a:t>.</a:t>
            </a:r>
          </a:p>
          <a:p>
            <a:pPr marL="3175" indent="0">
              <a:buFont typeface="Arial" charset="0"/>
              <a:buNone/>
            </a:pPr>
            <a:r>
              <a:rPr lang="de-DE" sz="1400" u="sng">
                <a:latin typeface="Arial" charset="0"/>
              </a:rPr>
              <a:t>Der 5. Schritt</a:t>
            </a:r>
            <a:r>
              <a:rPr lang="de-DE" sz="1400">
                <a:latin typeface="Arial" charset="0"/>
              </a:rPr>
              <a:t>:</a:t>
            </a:r>
          </a:p>
          <a:p>
            <a:pPr marL="3175" indent="0">
              <a:spcBef>
                <a:spcPct val="0"/>
              </a:spcBef>
              <a:buFont typeface="Wingdings" pitchFamily="2" charset="2"/>
              <a:buChar char="Ø"/>
            </a:pPr>
            <a:r>
              <a:rPr lang="de-DE" sz="1400" b="1">
                <a:latin typeface="Arial" charset="0"/>
              </a:rPr>
              <a:t> F</a:t>
            </a:r>
            <a:r>
              <a:rPr lang="de-DE" sz="1400">
                <a:latin typeface="Arial" charset="0"/>
              </a:rPr>
              <a:t>altet auf beiden Seiten die Enden der Flügel entlang der Linie 6 </a:t>
            </a:r>
          </a:p>
          <a:p>
            <a:pPr marL="3175" indent="0">
              <a:spcBef>
                <a:spcPct val="0"/>
              </a:spcBef>
              <a:buFont typeface="Wingdings" pitchFamily="2" charset="2"/>
              <a:buNone/>
            </a:pPr>
            <a:r>
              <a:rPr lang="de-DE" sz="1400">
                <a:latin typeface="Arial" charset="0"/>
              </a:rPr>
              <a:t>    hoch.</a:t>
            </a:r>
          </a:p>
          <a:p>
            <a:pPr marL="3175" indent="0">
              <a:spcBef>
                <a:spcPct val="0"/>
              </a:spcBef>
              <a:buFont typeface="Wingdings" pitchFamily="2" charset="2"/>
              <a:buChar char="Ø"/>
            </a:pPr>
            <a:r>
              <a:rPr lang="de-DE" sz="1400">
                <a:latin typeface="Arial" charset="0"/>
              </a:rPr>
              <a:t> </a:t>
            </a:r>
            <a:r>
              <a:rPr lang="de-DE" sz="1400" b="1">
                <a:latin typeface="Arial" charset="0"/>
              </a:rPr>
              <a:t>S</a:t>
            </a:r>
            <a:r>
              <a:rPr lang="de-DE" sz="1400">
                <a:latin typeface="Arial" charset="0"/>
              </a:rPr>
              <a:t>chneidet entlang der Linien 7 Schlitze in das Heck des Fliegers    </a:t>
            </a:r>
          </a:p>
          <a:p>
            <a:pPr marL="3175" indent="0">
              <a:spcBef>
                <a:spcPct val="0"/>
              </a:spcBef>
              <a:buFont typeface="Wingdings" pitchFamily="2" charset="2"/>
              <a:buNone/>
            </a:pPr>
            <a:r>
              <a:rPr lang="de-DE" sz="1400">
                <a:latin typeface="Arial" charset="0"/>
              </a:rPr>
              <a:t>    und klappt sie nach oben.</a:t>
            </a:r>
          </a:p>
          <a:p>
            <a:pPr marL="3175" indent="0">
              <a:buFont typeface="Arial" charset="0"/>
              <a:buNone/>
            </a:pPr>
            <a:r>
              <a:rPr lang="de-DE" sz="1400" u="sng">
                <a:latin typeface="Arial" charset="0"/>
              </a:rPr>
              <a:t>Der 6. Schritt: </a:t>
            </a:r>
          </a:p>
          <a:p>
            <a:pPr marL="3175" indent="0">
              <a:spcBef>
                <a:spcPct val="0"/>
              </a:spcBef>
              <a:buFont typeface="Wingdings" pitchFamily="2" charset="2"/>
              <a:buChar char="Ø"/>
            </a:pPr>
            <a:r>
              <a:rPr lang="de-DE" sz="1400">
                <a:latin typeface="Arial" charset="0"/>
              </a:rPr>
              <a:t>  </a:t>
            </a:r>
            <a:r>
              <a:rPr lang="de-DE" sz="1400" b="1">
                <a:latin typeface="Arial" charset="0"/>
              </a:rPr>
              <a:t>S</a:t>
            </a:r>
            <a:r>
              <a:rPr lang="de-DE" sz="1400">
                <a:latin typeface="Arial" charset="0"/>
              </a:rPr>
              <a:t>tanzt mit dem Locher ein Loch in den Flieger, etwa 2 cm hinter </a:t>
            </a:r>
          </a:p>
          <a:p>
            <a:pPr marL="3175" indent="0">
              <a:spcBef>
                <a:spcPct val="0"/>
              </a:spcBef>
              <a:buFont typeface="Wingdings" pitchFamily="2" charset="2"/>
              <a:buNone/>
            </a:pPr>
            <a:r>
              <a:rPr lang="de-DE" sz="1400">
                <a:latin typeface="Arial" charset="0"/>
              </a:rPr>
              <a:t>     der Spitze.</a:t>
            </a:r>
          </a:p>
        </p:txBody>
      </p:sp>
      <p:sp>
        <p:nvSpPr>
          <p:cNvPr id="14338" name="Line 7"/>
          <p:cNvSpPr>
            <a:spLocks noChangeShapeType="1"/>
          </p:cNvSpPr>
          <p:nvPr/>
        </p:nvSpPr>
        <p:spPr bwMode="auto">
          <a:xfrm>
            <a:off x="6196013" y="2287588"/>
            <a:ext cx="0" cy="531812"/>
          </a:xfrm>
          <a:prstGeom prst="line">
            <a:avLst/>
          </a:prstGeom>
          <a:noFill/>
          <a:ln w="9525">
            <a:solidFill>
              <a:schemeClr val="bg2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339" name="Text Box 24"/>
          <p:cNvSpPr txBox="1">
            <a:spLocks noChangeArrowheads="1"/>
          </p:cNvSpPr>
          <p:nvPr/>
        </p:nvSpPr>
        <p:spPr bwMode="auto">
          <a:xfrm>
            <a:off x="5876925" y="2301875"/>
            <a:ext cx="268288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5</a:t>
            </a: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476250" y="3008313"/>
            <a:ext cx="6381750" cy="320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de-DE" sz="1400" b="1">
                <a:ea typeface="ＭＳ Ｐゴシック" pitchFamily="34" charset="-128"/>
              </a:rPr>
              <a:t>2.) Wir experimentieren mit dem Papierflieger</a:t>
            </a:r>
          </a:p>
          <a:p>
            <a:pPr>
              <a:spcBef>
                <a:spcPct val="30000"/>
              </a:spcBef>
              <a:buFont typeface="Wingdings" pitchFamily="2" charset="2"/>
              <a:buChar char="Ø"/>
            </a:pPr>
            <a:r>
              <a:rPr lang="de-DE" sz="1400" b="1">
                <a:ea typeface="ＭＳ Ｐゴシック" pitchFamily="34" charset="-128"/>
              </a:rPr>
              <a:t> N</a:t>
            </a:r>
            <a:r>
              <a:rPr lang="de-DE" sz="1400">
                <a:ea typeface="ＭＳ Ｐゴシック" pitchFamily="34" charset="-128"/>
              </a:rPr>
              <a:t>ehmt euren Flieger, eine Büroklammer und ein Gummi und geht </a:t>
            </a:r>
          </a:p>
          <a:p>
            <a:pPr>
              <a:spcBef>
                <a:spcPct val="5000"/>
              </a:spcBef>
              <a:buFont typeface="Wingdings" pitchFamily="2" charset="2"/>
              <a:buNone/>
            </a:pPr>
            <a:r>
              <a:rPr lang="de-DE" sz="1400">
                <a:ea typeface="ＭＳ Ｐゴシック" pitchFamily="34" charset="-128"/>
              </a:rPr>
              <a:t>   auf den Flur. </a:t>
            </a:r>
          </a:p>
          <a:p>
            <a:pPr>
              <a:buFont typeface="Wingdings" pitchFamily="2" charset="2"/>
              <a:buChar char="Ø"/>
            </a:pPr>
            <a:r>
              <a:rPr lang="de-DE" sz="1400">
                <a:ea typeface="ＭＳ Ｐゴシック" pitchFamily="34" charset="-128"/>
              </a:rPr>
              <a:t> </a:t>
            </a:r>
            <a:r>
              <a:rPr lang="de-DE" sz="1400" b="1">
                <a:ea typeface="ＭＳ Ｐゴシック" pitchFamily="34" charset="-128"/>
              </a:rPr>
              <a:t>L</a:t>
            </a:r>
            <a:r>
              <a:rPr lang="de-DE" sz="1400">
                <a:ea typeface="ＭＳ Ｐゴシック" pitchFamily="34" charset="-128"/>
              </a:rPr>
              <a:t>asst euren Flieger fliegen. </a:t>
            </a:r>
          </a:p>
          <a:p>
            <a:pPr>
              <a:buFont typeface="Wingdings" pitchFamily="2" charset="2"/>
              <a:buNone/>
            </a:pPr>
            <a:r>
              <a:rPr lang="de-DE" sz="1400">
                <a:ea typeface="ＭＳ Ｐゴシック" pitchFamily="34" charset="-128"/>
              </a:rPr>
              <a:t>  </a:t>
            </a:r>
            <a:r>
              <a:rPr lang="de-DE" sz="1400" i="1" u="sng">
                <a:ea typeface="ＭＳ Ｐゴシック" pitchFamily="34" charset="-128"/>
              </a:rPr>
              <a:t>Hinweis:</a:t>
            </a:r>
            <a:r>
              <a:rPr lang="de-DE" sz="1400" i="1">
                <a:ea typeface="ＭＳ Ｐゴシック" pitchFamily="34" charset="-128"/>
              </a:rPr>
              <a:t> Dabei sollte die Spitze geradeaus oder leicht nach unten zeigen,   </a:t>
            </a:r>
          </a:p>
          <a:p>
            <a:pPr>
              <a:buFont typeface="Wingdings" pitchFamily="2" charset="2"/>
              <a:buNone/>
            </a:pPr>
            <a:r>
              <a:rPr lang="de-DE" sz="1400" i="1">
                <a:ea typeface="ＭＳ Ｐゴシック" pitchFamily="34" charset="-128"/>
              </a:rPr>
              <a:t>  keinesfalls steil nach oben.</a:t>
            </a:r>
          </a:p>
          <a:p>
            <a:r>
              <a:rPr lang="de-DE">
                <a:sym typeface="Wingdings" pitchFamily="2" charset="2"/>
              </a:rPr>
              <a:t></a:t>
            </a:r>
            <a:r>
              <a:rPr lang="de-DE"/>
              <a:t> </a:t>
            </a:r>
            <a:r>
              <a:rPr lang="de-DE" sz="1400" b="1">
                <a:ea typeface="ＭＳ Ｐゴシック" pitchFamily="34" charset="-128"/>
              </a:rPr>
              <a:t>S</a:t>
            </a:r>
            <a:r>
              <a:rPr lang="de-DE" sz="1400">
                <a:ea typeface="ＭＳ Ｐゴシック" pitchFamily="34" charset="-128"/>
              </a:rPr>
              <a:t>teckt</a:t>
            </a:r>
            <a:r>
              <a:rPr lang="de-DE" sz="1400" b="1">
                <a:ea typeface="ＭＳ Ｐゴシック" pitchFamily="34" charset="-128"/>
              </a:rPr>
              <a:t> </a:t>
            </a:r>
            <a:r>
              <a:rPr lang="de-DE" sz="1400">
                <a:ea typeface="ＭＳ Ｐゴシック" pitchFamily="34" charset="-128"/>
              </a:rPr>
              <a:t>eine Büroklammer durch das Loch in der Spitze des Fliegers</a:t>
            </a:r>
          </a:p>
          <a:p>
            <a:r>
              <a:rPr lang="de-DE" sz="1400">
                <a:ea typeface="ＭＳ Ｐゴシック" pitchFamily="34" charset="-128"/>
              </a:rPr>
              <a:t>   und lasst den Flieger wieder fliegen. </a:t>
            </a:r>
            <a:r>
              <a:rPr lang="de-DE" sz="1400" i="1">
                <a:ea typeface="ＭＳ Ｐゴシック" pitchFamily="34" charset="-128"/>
              </a:rPr>
              <a:t>Fliegt er besser?</a:t>
            </a:r>
          </a:p>
          <a:p>
            <a:pPr>
              <a:spcBef>
                <a:spcPct val="30000"/>
              </a:spcBef>
              <a:buFont typeface="Wingdings" pitchFamily="2" charset="2"/>
              <a:buChar char="Ø"/>
            </a:pPr>
            <a:r>
              <a:rPr lang="de-DE" sz="1400" b="1"/>
              <a:t>N</a:t>
            </a:r>
            <a:r>
              <a:rPr lang="de-DE" sz="1400"/>
              <a:t>ehmt die Büroklammer wieder heraus und zieht</a:t>
            </a:r>
            <a:r>
              <a:rPr lang="de-DE" sz="1400" b="1"/>
              <a:t> </a:t>
            </a:r>
            <a:r>
              <a:rPr lang="de-DE" sz="1400"/>
              <a:t>ein Ende des Gummibands </a:t>
            </a:r>
          </a:p>
          <a:p>
            <a:pPr>
              <a:buFont typeface="Wingdings" pitchFamily="2" charset="2"/>
              <a:buNone/>
            </a:pPr>
            <a:r>
              <a:rPr lang="de-DE" sz="1400"/>
              <a:t>   durch das Loch, so dass auf jeder Seite eine Schlaufe entsteht. </a:t>
            </a:r>
          </a:p>
          <a:p>
            <a:pPr>
              <a:buFont typeface="Wingdings" pitchFamily="2" charset="2"/>
              <a:buChar char="Ø"/>
            </a:pPr>
            <a:r>
              <a:rPr lang="de-DE" sz="1400" b="1"/>
              <a:t> Z</a:t>
            </a:r>
            <a:r>
              <a:rPr lang="de-DE" sz="1400"/>
              <a:t>ieht die linke Schlaufe </a:t>
            </a:r>
            <a:r>
              <a:rPr lang="de-DE" sz="1400" u="sng"/>
              <a:t>unter</a:t>
            </a:r>
            <a:r>
              <a:rPr lang="de-DE" sz="1400"/>
              <a:t>halb des Fliegers durch die rechte Schlaufe   </a:t>
            </a:r>
          </a:p>
          <a:p>
            <a:pPr>
              <a:buFont typeface="Wingdings" pitchFamily="2" charset="2"/>
              <a:buNone/>
            </a:pPr>
            <a:r>
              <a:rPr lang="de-DE" sz="1400"/>
              <a:t>   und zieht sie fest – wie auf Bild 5 </a:t>
            </a:r>
          </a:p>
          <a:p>
            <a:pPr>
              <a:buFont typeface="Wingdings" pitchFamily="2" charset="2"/>
              <a:buNone/>
            </a:pPr>
            <a:r>
              <a:rPr lang="de-DE" sz="1400" i="1"/>
              <a:t>   Die Schlaufe muss sich an der </a:t>
            </a:r>
            <a:r>
              <a:rPr lang="de-DE" sz="1400" i="1" u="sng"/>
              <a:t>Unterseite des Fliegers</a:t>
            </a:r>
            <a:r>
              <a:rPr lang="de-DE" sz="1400" i="1"/>
              <a:t> befinden.</a:t>
            </a:r>
          </a:p>
          <a:p>
            <a:pPr>
              <a:buFont typeface="Wingdings" pitchFamily="2" charset="2"/>
              <a:buNone/>
            </a:pPr>
            <a:r>
              <a:rPr lang="de-DE">
                <a:sym typeface="Wingdings" pitchFamily="2" charset="2"/>
              </a:rPr>
              <a:t></a:t>
            </a:r>
            <a:r>
              <a:rPr lang="de-DE"/>
              <a:t> </a:t>
            </a:r>
            <a:r>
              <a:rPr lang="de-DE" sz="1400" b="1"/>
              <a:t>S</a:t>
            </a:r>
            <a:r>
              <a:rPr lang="de-DE" sz="1400"/>
              <a:t>chießt nun den Flieger mit dem Gummikatapult ab. </a:t>
            </a:r>
            <a:r>
              <a:rPr lang="de-DE" sz="1400" i="1"/>
              <a:t>Wie ist das Ergebnis??</a:t>
            </a:r>
          </a:p>
        </p:txBody>
      </p:sp>
      <p:sp>
        <p:nvSpPr>
          <p:cNvPr id="14341" name="Rechteck 3"/>
          <p:cNvSpPr>
            <a:spLocks noChangeArrowheads="1"/>
          </p:cNvSpPr>
          <p:nvPr/>
        </p:nvSpPr>
        <p:spPr bwMode="auto">
          <a:xfrm>
            <a:off x="412750" y="7050088"/>
            <a:ext cx="6453188" cy="27717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de-DE" sz="1400" b="1"/>
              <a:t>3.) Gedanken über das Fliegen</a:t>
            </a:r>
          </a:p>
          <a:p>
            <a:pPr marL="228600" indent="-228600"/>
            <a:r>
              <a:rPr lang="de-DE" sz="1400" b="1" i="1"/>
              <a:t>W</a:t>
            </a:r>
            <a:r>
              <a:rPr lang="de-DE" sz="1400" i="1"/>
              <a:t>enn ihr einen Gegenstand loslasst, fällt er zu Boden. </a:t>
            </a:r>
          </a:p>
          <a:p>
            <a:pPr marL="228600" indent="-228600"/>
            <a:r>
              <a:rPr lang="de-DE" sz="1400" b="1" i="1"/>
              <a:t>D</a:t>
            </a:r>
            <a:r>
              <a:rPr lang="de-DE" sz="1400" i="1"/>
              <a:t>ie Erdanziehung oder Gewichtskraft zieht ihn zum Mittelpunkt der Erde. </a:t>
            </a:r>
          </a:p>
          <a:p>
            <a:pPr marL="228600" indent="-228600"/>
            <a:r>
              <a:rPr lang="de-DE" sz="1400" b="1" i="1"/>
              <a:t>A</a:t>
            </a:r>
            <a:r>
              <a:rPr lang="de-DE" sz="1400" i="1"/>
              <a:t>uch euer Papierflieger fällt zu Boden, wenn ihr ihn loslasst. </a:t>
            </a:r>
          </a:p>
          <a:p>
            <a:pPr marL="228600" indent="-228600">
              <a:spcBef>
                <a:spcPct val="30000"/>
              </a:spcBef>
            </a:pPr>
            <a:r>
              <a:rPr lang="de-DE" sz="1400" b="1" i="1"/>
              <a:t>W</a:t>
            </a:r>
            <a:r>
              <a:rPr lang="de-DE" sz="1400" i="1"/>
              <a:t>enn ihr ihn aber vorwärts stoßt und ihm eine Geschwindigkeit mitgebt, </a:t>
            </a:r>
          </a:p>
          <a:p>
            <a:pPr marL="228600" indent="-228600"/>
            <a:r>
              <a:rPr lang="de-DE" sz="1400" i="1"/>
              <a:t>gleitet er durch die Luft und fällt nicht sofort auf die Erde. </a:t>
            </a:r>
          </a:p>
          <a:p>
            <a:pPr marL="228600" indent="-228600"/>
            <a:r>
              <a:rPr lang="de-DE" sz="1400" b="1" i="1"/>
              <a:t>D</a:t>
            </a:r>
            <a:r>
              <a:rPr lang="de-DE" sz="1400" i="1"/>
              <a:t>urch die Anfangsgeschwindigkeit streicht Luft über seinen Flügel. </a:t>
            </a:r>
          </a:p>
          <a:p>
            <a:pPr marL="228600" indent="-228600"/>
            <a:r>
              <a:rPr lang="de-DE" sz="1400" b="1" i="1"/>
              <a:t>I</a:t>
            </a:r>
            <a:r>
              <a:rPr lang="de-DE" sz="1400" i="1"/>
              <a:t>n der Luftströmung entsteht ein Unterdruck (Sog), der ihn in der Luft hält. </a:t>
            </a:r>
          </a:p>
          <a:p>
            <a:pPr marL="228600" indent="-228600"/>
            <a:r>
              <a:rPr lang="de-DE" sz="1400" b="1" i="1"/>
              <a:t>W</a:t>
            </a:r>
            <a:r>
              <a:rPr lang="de-DE" sz="1400" i="1"/>
              <a:t>ir nennen das </a:t>
            </a:r>
            <a:r>
              <a:rPr lang="de-DE" sz="1400" b="1" i="1"/>
              <a:t>Auftriebskraft.</a:t>
            </a:r>
            <a:r>
              <a:rPr lang="de-DE" sz="1400" i="1"/>
              <a:t> Die Auftriebskraft ist umso größer je </a:t>
            </a:r>
            <a:r>
              <a:rPr lang="de-DE" sz="1400" i="1" u="sng"/>
              <a:t>schneller </a:t>
            </a:r>
          </a:p>
          <a:p>
            <a:pPr marL="228600" indent="-228600"/>
            <a:r>
              <a:rPr lang="de-DE" sz="1400" i="1"/>
              <a:t>der Flieger fliegt.</a:t>
            </a:r>
          </a:p>
          <a:p>
            <a:pPr marL="228600" indent="-228600">
              <a:spcBef>
                <a:spcPct val="30000"/>
              </a:spcBef>
            </a:pPr>
            <a:r>
              <a:rPr lang="de-DE" sz="1400" b="1" i="1"/>
              <a:t>D</a:t>
            </a:r>
            <a:r>
              <a:rPr lang="de-DE" sz="1400" i="1"/>
              <a:t>ie Auftriebskraft eines Papierfliegers ist zwar kleiner als sein Gewicht, lässt </a:t>
            </a:r>
          </a:p>
          <a:p>
            <a:pPr marL="228600" indent="-228600"/>
            <a:r>
              <a:rPr lang="de-DE" sz="1400" i="1"/>
              <a:t>ihn aber ein Stück durch die Luft gleiten. </a:t>
            </a:r>
          </a:p>
        </p:txBody>
      </p:sp>
      <p:sp>
        <p:nvSpPr>
          <p:cNvPr id="14342" name="Text Box 27"/>
          <p:cNvSpPr txBox="1">
            <a:spLocks noChangeArrowheads="1"/>
          </p:cNvSpPr>
          <p:nvPr/>
        </p:nvSpPr>
        <p:spPr bwMode="auto">
          <a:xfrm>
            <a:off x="476250" y="8229600"/>
            <a:ext cx="18415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000"/>
          </a:p>
        </p:txBody>
      </p:sp>
      <p:sp>
        <p:nvSpPr>
          <p:cNvPr id="14343" name="Rectangle 28"/>
          <p:cNvSpPr>
            <a:spLocks noChangeArrowheads="1"/>
          </p:cNvSpPr>
          <p:nvPr/>
        </p:nvSpPr>
        <p:spPr bwMode="auto">
          <a:xfrm>
            <a:off x="6165850" y="3152775"/>
            <a:ext cx="6921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/>
              <a:t>Heck</a:t>
            </a:r>
          </a:p>
        </p:txBody>
      </p:sp>
      <p:sp>
        <p:nvSpPr>
          <p:cNvPr id="14344" name="Rectangle 29"/>
          <p:cNvSpPr>
            <a:spLocks noChangeArrowheads="1"/>
          </p:cNvSpPr>
          <p:nvPr/>
        </p:nvSpPr>
        <p:spPr bwMode="auto">
          <a:xfrm>
            <a:off x="5962650" y="0"/>
            <a:ext cx="6921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/>
              <a:t>Spitze</a:t>
            </a:r>
          </a:p>
        </p:txBody>
      </p:sp>
      <p:sp>
        <p:nvSpPr>
          <p:cNvPr id="14345" name="Text Box 29"/>
          <p:cNvSpPr txBox="1">
            <a:spLocks noChangeArrowheads="1"/>
          </p:cNvSpPr>
          <p:nvPr/>
        </p:nvSpPr>
        <p:spPr bwMode="auto">
          <a:xfrm>
            <a:off x="5516563" y="776288"/>
            <a:ext cx="563562" cy="274637"/>
          </a:xfrm>
          <a:prstGeom prst="rect">
            <a:avLst/>
          </a:prstGeom>
          <a:solidFill>
            <a:srgbClr val="B2B2B2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Bild 4</a:t>
            </a:r>
          </a:p>
        </p:txBody>
      </p:sp>
      <p:sp>
        <p:nvSpPr>
          <p:cNvPr id="14346" name="Rectangle 29"/>
          <p:cNvSpPr>
            <a:spLocks noChangeArrowheads="1"/>
          </p:cNvSpPr>
          <p:nvPr/>
        </p:nvSpPr>
        <p:spPr bwMode="auto">
          <a:xfrm>
            <a:off x="5962650" y="0"/>
            <a:ext cx="6921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/>
              <a:t>Spitze</a:t>
            </a:r>
          </a:p>
        </p:txBody>
      </p:sp>
      <p:grpSp>
        <p:nvGrpSpPr>
          <p:cNvPr id="14347" name="Group 35"/>
          <p:cNvGrpSpPr>
            <a:grpSpLocks/>
          </p:cNvGrpSpPr>
          <p:nvPr/>
        </p:nvGrpSpPr>
        <p:grpSpPr bwMode="auto">
          <a:xfrm>
            <a:off x="6092825" y="273050"/>
            <a:ext cx="588963" cy="2860675"/>
            <a:chOff x="3838" y="172"/>
            <a:chExt cx="371" cy="1802"/>
          </a:xfrm>
        </p:grpSpPr>
        <p:sp>
          <p:nvSpPr>
            <p:cNvPr id="14354" name="Line 12"/>
            <p:cNvSpPr>
              <a:spLocks noChangeShapeType="1"/>
            </p:cNvSpPr>
            <p:nvPr/>
          </p:nvSpPr>
          <p:spPr bwMode="auto">
            <a:xfrm flipH="1">
              <a:off x="3838" y="172"/>
              <a:ext cx="182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14355" name="Group 34"/>
            <p:cNvGrpSpPr>
              <a:grpSpLocks/>
            </p:cNvGrpSpPr>
            <p:nvPr/>
          </p:nvGrpSpPr>
          <p:grpSpPr bwMode="auto">
            <a:xfrm>
              <a:off x="3838" y="172"/>
              <a:ext cx="371" cy="1802"/>
              <a:chOff x="3838" y="172"/>
              <a:chExt cx="371" cy="1802"/>
            </a:xfrm>
          </p:grpSpPr>
          <p:sp>
            <p:nvSpPr>
              <p:cNvPr id="14356" name="Line 11"/>
              <p:cNvSpPr>
                <a:spLocks noChangeShapeType="1"/>
              </p:cNvSpPr>
              <p:nvPr/>
            </p:nvSpPr>
            <p:spPr bwMode="auto">
              <a:xfrm>
                <a:off x="4020" y="1215"/>
                <a:ext cx="181" cy="44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14357" name="Group 33"/>
              <p:cNvGrpSpPr>
                <a:grpSpLocks/>
              </p:cNvGrpSpPr>
              <p:nvPr/>
            </p:nvGrpSpPr>
            <p:grpSpPr bwMode="auto">
              <a:xfrm>
                <a:off x="3838" y="172"/>
                <a:ext cx="371" cy="1802"/>
                <a:chOff x="3838" y="172"/>
                <a:chExt cx="371" cy="1802"/>
              </a:xfrm>
            </p:grpSpPr>
            <p:sp>
              <p:nvSpPr>
                <p:cNvPr id="14359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3844" y="1961"/>
                  <a:ext cx="365" cy="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360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4020" y="1528"/>
                  <a:ext cx="169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/>
                    <a:t>6</a:t>
                  </a:r>
                </a:p>
              </p:txBody>
            </p:sp>
            <p:sp>
              <p:nvSpPr>
                <p:cNvPr id="14361" name="Line 9"/>
                <p:cNvSpPr>
                  <a:spLocks noChangeShapeType="1"/>
                </p:cNvSpPr>
                <p:nvPr/>
              </p:nvSpPr>
              <p:spPr bwMode="auto">
                <a:xfrm flipH="1">
                  <a:off x="3838" y="761"/>
                  <a:ext cx="8" cy="121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362" name="Line 13"/>
                <p:cNvSpPr>
                  <a:spLocks noChangeShapeType="1"/>
                </p:cNvSpPr>
                <p:nvPr/>
              </p:nvSpPr>
              <p:spPr bwMode="auto">
                <a:xfrm>
                  <a:off x="4020" y="172"/>
                  <a:ext cx="0" cy="103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363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4193" y="1645"/>
                  <a:ext cx="8" cy="2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364" name="Line 16"/>
                <p:cNvSpPr>
                  <a:spLocks noChangeShapeType="1"/>
                </p:cNvSpPr>
                <p:nvPr/>
              </p:nvSpPr>
              <p:spPr bwMode="auto">
                <a:xfrm>
                  <a:off x="3838" y="1106"/>
                  <a:ext cx="362" cy="5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14365" name="Group 22"/>
                <p:cNvGrpSpPr>
                  <a:grpSpLocks/>
                </p:cNvGrpSpPr>
                <p:nvPr/>
              </p:nvGrpSpPr>
              <p:grpSpPr bwMode="auto">
                <a:xfrm>
                  <a:off x="3884" y="1759"/>
                  <a:ext cx="270" cy="184"/>
                  <a:chOff x="3657" y="1791"/>
                  <a:chExt cx="270" cy="170"/>
                </a:xfrm>
              </p:grpSpPr>
              <p:grpSp>
                <p:nvGrpSpPr>
                  <p:cNvPr id="14367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3755" y="1909"/>
                    <a:ext cx="71" cy="52"/>
                    <a:chOff x="2200" y="2478"/>
                    <a:chExt cx="118" cy="94"/>
                  </a:xfrm>
                </p:grpSpPr>
                <p:sp>
                  <p:nvSpPr>
                    <p:cNvPr id="14369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00" y="2478"/>
                      <a:ext cx="0" cy="9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4370" name="Line 2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315" y="2481"/>
                      <a:ext cx="3" cy="9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sp>
                <p:nvSpPr>
                  <p:cNvPr id="14368" name="Text Box 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57" y="1791"/>
                    <a:ext cx="270" cy="1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DE" sz="1000"/>
                      <a:t>7   7</a:t>
                    </a:r>
                  </a:p>
                </p:txBody>
              </p:sp>
            </p:grpSp>
            <p:sp>
              <p:nvSpPr>
                <p:cNvPr id="14366" name="Line 23"/>
                <p:cNvSpPr>
                  <a:spLocks noChangeShapeType="1"/>
                </p:cNvSpPr>
                <p:nvPr/>
              </p:nvSpPr>
              <p:spPr bwMode="auto">
                <a:xfrm>
                  <a:off x="4110" y="1577"/>
                  <a:ext cx="0" cy="392"/>
                </a:xfrm>
                <a:prstGeom prst="line">
                  <a:avLst/>
                </a:prstGeom>
                <a:noFill/>
                <a:ln w="9525">
                  <a:solidFill>
                    <a:srgbClr val="5F5F5F"/>
                  </a:solidFill>
                  <a:prstDash val="dashDot"/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de-DE"/>
                </a:p>
              </p:txBody>
            </p:sp>
          </p:grpSp>
          <p:sp>
            <p:nvSpPr>
              <p:cNvPr id="14358" name="Line 48"/>
              <p:cNvSpPr>
                <a:spLocks noChangeShapeType="1"/>
              </p:cNvSpPr>
              <p:nvPr/>
            </p:nvSpPr>
            <p:spPr bwMode="auto">
              <a:xfrm flipH="1" flipV="1">
                <a:off x="3838" y="762"/>
                <a:ext cx="182" cy="4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</p:grpSp>
      <p:sp>
        <p:nvSpPr>
          <p:cNvPr id="14348" name="Text Box 35"/>
          <p:cNvSpPr txBox="1">
            <a:spLocks noChangeArrowheads="1"/>
          </p:cNvSpPr>
          <p:nvPr/>
        </p:nvSpPr>
        <p:spPr bwMode="auto">
          <a:xfrm>
            <a:off x="3402013" y="6392863"/>
            <a:ext cx="34559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/>
              <a:t>Was müsst ihr machen, damit der Flieger möglichst weit fliegt?  </a:t>
            </a:r>
          </a:p>
        </p:txBody>
      </p:sp>
      <p:grpSp>
        <p:nvGrpSpPr>
          <p:cNvPr id="14349" name="Group 38"/>
          <p:cNvGrpSpPr>
            <a:grpSpLocks/>
          </p:cNvGrpSpPr>
          <p:nvPr/>
        </p:nvGrpSpPr>
        <p:grpSpPr bwMode="auto">
          <a:xfrm>
            <a:off x="620713" y="6392863"/>
            <a:ext cx="1944687" cy="617537"/>
            <a:chOff x="346" y="3982"/>
            <a:chExt cx="1225" cy="389"/>
          </a:xfrm>
        </p:grpSpPr>
        <p:pic>
          <p:nvPicPr>
            <p:cNvPr id="14352" name="Picture 31" descr="Schlauf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6" y="3982"/>
              <a:ext cx="122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3" name="Text Box 32"/>
            <p:cNvSpPr txBox="1">
              <a:spLocks noChangeArrowheads="1"/>
            </p:cNvSpPr>
            <p:nvPr/>
          </p:nvSpPr>
          <p:spPr bwMode="auto">
            <a:xfrm>
              <a:off x="1026" y="4209"/>
              <a:ext cx="39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900"/>
                <a:t>Schlaufe</a:t>
              </a:r>
            </a:p>
          </p:txBody>
        </p:sp>
      </p:grpSp>
      <p:sp>
        <p:nvSpPr>
          <p:cNvPr id="14350" name="Text Box 29"/>
          <p:cNvSpPr txBox="1">
            <a:spLocks noChangeArrowheads="1"/>
          </p:cNvSpPr>
          <p:nvPr/>
        </p:nvSpPr>
        <p:spPr bwMode="auto">
          <a:xfrm>
            <a:off x="2420938" y="6248400"/>
            <a:ext cx="708025" cy="274638"/>
          </a:xfrm>
          <a:prstGeom prst="rect">
            <a:avLst/>
          </a:prstGeom>
          <a:solidFill>
            <a:srgbClr val="B2B2B2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/>
              <a:t>Bild 5</a:t>
            </a:r>
          </a:p>
        </p:txBody>
      </p:sp>
      <p:sp>
        <p:nvSpPr>
          <p:cNvPr id="14351" name="Text Box 11"/>
          <p:cNvSpPr txBox="1">
            <a:spLocks noChangeArrowheads="1"/>
          </p:cNvSpPr>
          <p:nvPr/>
        </p:nvSpPr>
        <p:spPr bwMode="auto">
          <a:xfrm>
            <a:off x="620713" y="0"/>
            <a:ext cx="45164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DE" sz="900" dirty="0">
                <a:hlinkClick r:id="rId3"/>
              </a:rPr>
              <a:t>www.zauberhafte-physik.</a:t>
            </a:r>
            <a:r>
              <a:rPr lang="de-DE" sz="900">
                <a:hlinkClick r:id="rId3"/>
              </a:rPr>
              <a:t>net</a:t>
            </a:r>
            <a:r>
              <a:rPr lang="de-DE" sz="900"/>
              <a:t>   </a:t>
            </a:r>
            <a:r>
              <a:rPr lang="de-DE" sz="900">
                <a:solidFill>
                  <a:srgbClr val="5F5F5F"/>
                </a:solidFill>
              </a:rPr>
              <a:t>6-Anleitung </a:t>
            </a:r>
            <a:r>
              <a:rPr lang="de-DE" sz="900" dirty="0">
                <a:solidFill>
                  <a:srgbClr val="5F5F5F"/>
                </a:solidFill>
              </a:rPr>
              <a:t>Papierflieger Niveau  </a:t>
            </a:r>
            <a:r>
              <a:rPr lang="de-DE" b="1" dirty="0">
                <a:highlight>
                  <a:srgbClr val="FF0000"/>
                </a:highlight>
              </a:rPr>
              <a:t>3-4</a:t>
            </a:r>
            <a:r>
              <a:rPr lang="de-DE" b="1" dirty="0">
                <a:solidFill>
                  <a:schemeClr val="accent2"/>
                </a:solidFill>
              </a:rPr>
              <a:t>, </a:t>
            </a:r>
            <a:r>
              <a:rPr lang="de-DE" sz="900" dirty="0"/>
              <a:t>Seite 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688</Words>
  <Application>Microsoft Office PowerPoint</Application>
  <PresentationFormat>A4-Papier (210 x 297 mm)</PresentationFormat>
  <Paragraphs>100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Karo</dc:creator>
  <cp:lastModifiedBy>Maren Heinzerling</cp:lastModifiedBy>
  <cp:revision>110</cp:revision>
  <dcterms:created xsi:type="dcterms:W3CDTF">2013-10-20T21:29:02Z</dcterms:created>
  <dcterms:modified xsi:type="dcterms:W3CDTF">2020-05-31T08:29:31Z</dcterms:modified>
</cp:coreProperties>
</file>