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sldIdLst>
    <p:sldId id="256" r:id="rId5"/>
    <p:sldId id="265" r:id="rId6"/>
    <p:sldId id="258" r:id="rId7"/>
    <p:sldId id="266" r:id="rId8"/>
    <p:sldId id="260" r:id="rId9"/>
    <p:sldId id="268" r:id="rId10"/>
    <p:sldId id="269" r:id="rId11"/>
    <p:sldId id="270" r:id="rId12"/>
    <p:sldId id="271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E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0"/>
    <p:restoredTop sz="95964"/>
  </p:normalViewPr>
  <p:slideViewPr>
    <p:cSldViewPr snapToGrid="0">
      <p:cViewPr varScale="1">
        <p:scale>
          <a:sx n="90" d="100"/>
          <a:sy n="90" d="100"/>
        </p:scale>
        <p:origin x="90" y="10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5/21/2024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‹Nr.›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5/21/2024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5/21/2024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5/21/2024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5/21/2024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5/21/2024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5/21/2024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5/21/2024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5/21/2024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5/21/2024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5/21/2024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100000">
              <a:schemeClr val="accent5">
                <a:lumMod val="60000"/>
                <a:lumOff val="4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5/21/2024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feld 17">
            <a:extLst>
              <a:ext uri="{FF2B5EF4-FFF2-40B4-BE49-F238E27FC236}">
                <a16:creationId xmlns:a16="http://schemas.microsoft.com/office/drawing/2014/main" id="{FBF0B6E3-F028-FC41-1D6E-8C1A4A863321}"/>
              </a:ext>
            </a:extLst>
          </p:cNvPr>
          <p:cNvSpPr txBox="1"/>
          <p:nvPr/>
        </p:nvSpPr>
        <p:spPr>
          <a:xfrm>
            <a:off x="1189110" y="1277938"/>
            <a:ext cx="3993356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altLang="de-DE" sz="60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Maßstäbe</a:t>
            </a:r>
          </a:p>
          <a:p>
            <a:r>
              <a:rPr lang="de-DE" altLang="de-DE" sz="40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 Bauzeichnen</a:t>
            </a:r>
          </a:p>
        </p:txBody>
      </p:sp>
      <p:cxnSp>
        <p:nvCxnSpPr>
          <p:cNvPr id="7" name="Gerader Verbinder 6">
            <a:extLst>
              <a:ext uri="{FF2B5EF4-FFF2-40B4-BE49-F238E27FC236}">
                <a16:creationId xmlns:a16="http://schemas.microsoft.com/office/drawing/2014/main" id="{C65AC4D5-90E6-4DFE-9EA9-90A91EAABCE0}"/>
              </a:ext>
            </a:extLst>
          </p:cNvPr>
          <p:cNvCxnSpPr/>
          <p:nvPr/>
        </p:nvCxnSpPr>
        <p:spPr>
          <a:xfrm>
            <a:off x="510639" y="3048988"/>
            <a:ext cx="11424062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Grafik 12">
            <a:extLst>
              <a:ext uri="{FF2B5EF4-FFF2-40B4-BE49-F238E27FC236}">
                <a16:creationId xmlns:a16="http://schemas.microsoft.com/office/drawing/2014/main" id="{C9C441DB-1A92-1647-65E9-A5B7D9B22A0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595"/>
          <a:stretch/>
        </p:blipFill>
        <p:spPr>
          <a:xfrm>
            <a:off x="5567734" y="1154575"/>
            <a:ext cx="5301204" cy="4548849"/>
          </a:xfrm>
          <a:prstGeom prst="rect">
            <a:avLst/>
          </a:prstGeom>
          <a:noFill/>
          <a:ln w="34925">
            <a:solidFill>
              <a:schemeClr val="tx1">
                <a:alpha val="81000"/>
              </a:schemeClr>
            </a:solidFill>
          </a:ln>
          <a:effectLst>
            <a:softEdge rad="40654"/>
          </a:effectLst>
        </p:spPr>
      </p:pic>
    </p:spTree>
    <p:extLst>
      <p:ext uri="{BB962C8B-B14F-4D97-AF65-F5344CB8AC3E}">
        <p14:creationId xmlns:p14="http://schemas.microsoft.com/office/powerpoint/2010/main" val="27796301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7446917-30CB-6F9C-930A-E9F5468F18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2227216"/>
            <a:ext cx="9546772" cy="1384995"/>
          </a:xfr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de-DE" altLang="de-DE" sz="2800" dirty="0">
                <a:solidFill>
                  <a:srgbClr val="002060"/>
                </a:solidFill>
                <a:latin typeface="Tahoma"/>
                <a:ea typeface="Tahoma"/>
                <a:cs typeface="Tahoma"/>
              </a:rPr>
              <a:t>Bauwerke werden meist in verkleinerter Form dargestellt, da es nur selten möglich ist sie in ihrer natürlichen Größe zu zeichnen.</a:t>
            </a:r>
            <a:endParaRPr lang="de-DE" sz="36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85EC6FC0-B32A-15CA-B05A-AC2B1DE0A188}"/>
              </a:ext>
            </a:extLst>
          </p:cNvPr>
          <p:cNvSpPr txBox="1"/>
          <p:nvPr/>
        </p:nvSpPr>
        <p:spPr>
          <a:xfrm>
            <a:off x="1295399" y="4081039"/>
            <a:ext cx="9891155" cy="95410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450850" indent="-450850"/>
            <a:r>
              <a:rPr lang="de-DE" sz="2800" b="1" dirty="0">
                <a:solidFill>
                  <a:srgbClr val="002060"/>
                </a:solidFill>
                <a:latin typeface="Tahoma"/>
                <a:ea typeface="Tahoma"/>
                <a:cs typeface="Tahoma"/>
                <a:sym typeface="Symbol" panose="05050102010706020507" pitchFamily="18" charset="2"/>
              </a:rPr>
              <a:t> </a:t>
            </a:r>
            <a:r>
              <a:rPr lang="de-DE" sz="2800" b="1" dirty="0">
                <a:solidFill>
                  <a:srgbClr val="002060"/>
                </a:solidFill>
                <a:latin typeface="Tahoma"/>
                <a:ea typeface="Tahoma"/>
                <a:cs typeface="Tahoma"/>
              </a:rPr>
              <a:t>Zeichnungsmaßstäbe geben das Verhältnis eines gezeichneten Bauteils zu seiner realen Größe an. </a:t>
            </a:r>
          </a:p>
        </p:txBody>
      </p:sp>
      <p:cxnSp>
        <p:nvCxnSpPr>
          <p:cNvPr id="6" name="Gerader Verbinder 5">
            <a:extLst>
              <a:ext uri="{FF2B5EF4-FFF2-40B4-BE49-F238E27FC236}">
                <a16:creationId xmlns:a16="http://schemas.microsoft.com/office/drawing/2014/main" id="{7F59DCAC-FA4A-203F-BF3B-2F4BD9DE548D}"/>
              </a:ext>
            </a:extLst>
          </p:cNvPr>
          <p:cNvCxnSpPr/>
          <p:nvPr/>
        </p:nvCxnSpPr>
        <p:spPr>
          <a:xfrm>
            <a:off x="542305" y="1481358"/>
            <a:ext cx="11424062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4" name="Textfeld 3">
            <a:extLst>
              <a:ext uri="{FF2B5EF4-FFF2-40B4-BE49-F238E27FC236}">
                <a16:creationId xmlns:a16="http://schemas.microsoft.com/office/drawing/2014/main" id="{EC8F930C-9131-CBA2-CEAF-9B44DCB2DEA8}"/>
              </a:ext>
            </a:extLst>
          </p:cNvPr>
          <p:cNvSpPr txBox="1"/>
          <p:nvPr/>
        </p:nvSpPr>
        <p:spPr>
          <a:xfrm>
            <a:off x="1227117" y="742725"/>
            <a:ext cx="348244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altLang="de-DE" sz="6000" dirty="0">
                <a:solidFill>
                  <a:srgbClr val="001E5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Maßstäbe</a:t>
            </a:r>
            <a:endParaRPr lang="de-DE" sz="6000" i="1" dirty="0">
              <a:solidFill>
                <a:srgbClr val="001E5E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0A241237-B746-42AC-6D1D-9296896A6C3C}"/>
              </a:ext>
            </a:extLst>
          </p:cNvPr>
          <p:cNvSpPr txBox="1"/>
          <p:nvPr/>
        </p:nvSpPr>
        <p:spPr>
          <a:xfrm>
            <a:off x="4709557" y="837238"/>
            <a:ext cx="253439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altLang="de-DE" sz="40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Definition</a:t>
            </a:r>
            <a:endParaRPr lang="de-DE" sz="4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73550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7446917-30CB-6F9C-930A-E9F5468F18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2225" y="2486488"/>
            <a:ext cx="10001250" cy="523220"/>
          </a:xfrm>
        </p:spPr>
        <p:txBody>
          <a:bodyPr>
            <a:spAutoFit/>
          </a:bodyPr>
          <a:lstStyle/>
          <a:p>
            <a:pPr marL="571500" indent="-57150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de-DE" altLang="de-DE"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Proportionen sollen erhalten werden</a:t>
            </a:r>
            <a:endParaRPr lang="de-DE" sz="28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55A0A2B9-0B8D-17A2-BD29-6D4E6D4A856B}"/>
              </a:ext>
            </a:extLst>
          </p:cNvPr>
          <p:cNvSpPr txBox="1">
            <a:spLocks/>
          </p:cNvSpPr>
          <p:nvPr/>
        </p:nvSpPr>
        <p:spPr>
          <a:xfrm>
            <a:off x="1312225" y="3217815"/>
            <a:ext cx="10001250" cy="523220"/>
          </a:xfrm>
          <a:prstGeom prst="rect">
            <a:avLst/>
          </a:prstGeom>
        </p:spPr>
        <p:txBody>
          <a:bodyPr vert="horz" lIns="91440" tIns="45720" rIns="91440" bIns="45720" rtlCol="0" anchor="t">
            <a:sp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de-DE"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Bauteile sollen übersichtlich dargestellt werden</a:t>
            </a:r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2B26C650-B0A9-7226-0D12-740CCD8B3B6C}"/>
              </a:ext>
            </a:extLst>
          </p:cNvPr>
          <p:cNvSpPr txBox="1">
            <a:spLocks/>
          </p:cNvSpPr>
          <p:nvPr/>
        </p:nvSpPr>
        <p:spPr>
          <a:xfrm>
            <a:off x="1312225" y="3988561"/>
            <a:ext cx="10001250" cy="523220"/>
          </a:xfrm>
          <a:prstGeom prst="rect">
            <a:avLst/>
          </a:prstGeom>
        </p:spPr>
        <p:txBody>
          <a:bodyPr vert="horz" lIns="91440" tIns="45720" rIns="91440" bIns="45720" rtlCol="0" anchor="t">
            <a:sp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de-DE"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geben das Verhältnis der Verkleinerung / Vergrößerung an</a:t>
            </a:r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A0E698E6-6D0E-B6DC-696B-0F153D862A93}"/>
              </a:ext>
            </a:extLst>
          </p:cNvPr>
          <p:cNvSpPr txBox="1">
            <a:spLocks/>
          </p:cNvSpPr>
          <p:nvPr/>
        </p:nvSpPr>
        <p:spPr>
          <a:xfrm>
            <a:off x="1312225" y="4759307"/>
            <a:ext cx="10001250" cy="523220"/>
          </a:xfrm>
          <a:prstGeom prst="rect">
            <a:avLst/>
          </a:prstGeom>
        </p:spPr>
        <p:txBody>
          <a:bodyPr vert="horz" lIns="91440" tIns="45720" rIns="91440" bIns="45720" rtlCol="0" anchor="t">
            <a:sp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de-DE"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Maßstäbe werden auf der Zeichnung angegeben</a:t>
            </a:r>
          </a:p>
        </p:txBody>
      </p:sp>
      <p:cxnSp>
        <p:nvCxnSpPr>
          <p:cNvPr id="8" name="Gerader Verbinder 7">
            <a:extLst>
              <a:ext uri="{FF2B5EF4-FFF2-40B4-BE49-F238E27FC236}">
                <a16:creationId xmlns:a16="http://schemas.microsoft.com/office/drawing/2014/main" id="{116D2931-823F-40B2-E3C2-474477185938}"/>
              </a:ext>
            </a:extLst>
          </p:cNvPr>
          <p:cNvCxnSpPr/>
          <p:nvPr/>
        </p:nvCxnSpPr>
        <p:spPr>
          <a:xfrm>
            <a:off x="542305" y="1481358"/>
            <a:ext cx="11424062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9" name="Textfeld 8">
            <a:extLst>
              <a:ext uri="{FF2B5EF4-FFF2-40B4-BE49-F238E27FC236}">
                <a16:creationId xmlns:a16="http://schemas.microsoft.com/office/drawing/2014/main" id="{68262CDF-5ABD-E1FE-309A-17F6A7B0270F}"/>
              </a:ext>
            </a:extLst>
          </p:cNvPr>
          <p:cNvSpPr txBox="1"/>
          <p:nvPr/>
        </p:nvSpPr>
        <p:spPr>
          <a:xfrm>
            <a:off x="1227117" y="742725"/>
            <a:ext cx="348244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altLang="de-DE" sz="6000" dirty="0">
                <a:solidFill>
                  <a:srgbClr val="001E5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Maßstäbe</a:t>
            </a:r>
            <a:endParaRPr lang="de-DE" sz="6000" i="1" dirty="0">
              <a:solidFill>
                <a:srgbClr val="001E5E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F1C14550-44CA-6DA0-7E46-55A87B42806A}"/>
              </a:ext>
            </a:extLst>
          </p:cNvPr>
          <p:cNvSpPr txBox="1"/>
          <p:nvPr/>
        </p:nvSpPr>
        <p:spPr>
          <a:xfrm>
            <a:off x="4709557" y="813639"/>
            <a:ext cx="348244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altLang="de-DE" sz="40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Eigenschaften</a:t>
            </a:r>
            <a:endParaRPr lang="de-DE" sz="4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93259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Gerader Verbinder 7">
            <a:extLst>
              <a:ext uri="{FF2B5EF4-FFF2-40B4-BE49-F238E27FC236}">
                <a16:creationId xmlns:a16="http://schemas.microsoft.com/office/drawing/2014/main" id="{116D2931-823F-40B2-E3C2-474477185938}"/>
              </a:ext>
            </a:extLst>
          </p:cNvPr>
          <p:cNvCxnSpPr>
            <a:cxnSpLocks/>
          </p:cNvCxnSpPr>
          <p:nvPr/>
        </p:nvCxnSpPr>
        <p:spPr>
          <a:xfrm>
            <a:off x="542305" y="1481358"/>
            <a:ext cx="10976760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feld 8">
            <a:extLst>
              <a:ext uri="{FF2B5EF4-FFF2-40B4-BE49-F238E27FC236}">
                <a16:creationId xmlns:a16="http://schemas.microsoft.com/office/drawing/2014/main" id="{68262CDF-5ABD-E1FE-309A-17F6A7B0270F}"/>
              </a:ext>
            </a:extLst>
          </p:cNvPr>
          <p:cNvSpPr txBox="1"/>
          <p:nvPr/>
        </p:nvSpPr>
        <p:spPr>
          <a:xfrm>
            <a:off x="1135084" y="530570"/>
            <a:ext cx="348244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altLang="de-DE" sz="6000" dirty="0">
                <a:solidFill>
                  <a:srgbClr val="001E5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Maßstäbe</a:t>
            </a:r>
            <a:endParaRPr lang="de-DE" sz="6000" i="1" dirty="0">
              <a:solidFill>
                <a:srgbClr val="001E5E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F1C14550-44CA-6DA0-7E46-55A87B42806A}"/>
              </a:ext>
            </a:extLst>
          </p:cNvPr>
          <p:cNvSpPr txBox="1"/>
          <p:nvPr/>
        </p:nvSpPr>
        <p:spPr>
          <a:xfrm>
            <a:off x="1182584" y="1516108"/>
            <a:ext cx="609698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40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Verkleinerungsmaßstäbe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B3C9A234-972A-699D-513D-36337B84A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6269" y="491108"/>
            <a:ext cx="3505200" cy="1968500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D76CC9E0-299C-CE11-44B5-B9928B2BB5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41010" y="5512492"/>
            <a:ext cx="1159736" cy="652791"/>
          </a:xfrm>
          <a:prstGeom prst="rect">
            <a:avLst/>
          </a:prstGeom>
        </p:spPr>
      </p:pic>
      <p:sp>
        <p:nvSpPr>
          <p:cNvPr id="12" name="Bogen 11">
            <a:extLst>
              <a:ext uri="{FF2B5EF4-FFF2-40B4-BE49-F238E27FC236}">
                <a16:creationId xmlns:a16="http://schemas.microsoft.com/office/drawing/2014/main" id="{D92C16CF-4C67-B4E7-B989-6DA8343A86A2}"/>
              </a:ext>
            </a:extLst>
          </p:cNvPr>
          <p:cNvSpPr/>
          <p:nvPr/>
        </p:nvSpPr>
        <p:spPr>
          <a:xfrm>
            <a:off x="10315699" y="2272738"/>
            <a:ext cx="1492332" cy="3610784"/>
          </a:xfrm>
          <a:prstGeom prst="arc">
            <a:avLst>
              <a:gd name="adj1" fmla="val 16666001"/>
              <a:gd name="adj2" fmla="val 5468816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Titel 1">
            <a:extLst>
              <a:ext uri="{FF2B5EF4-FFF2-40B4-BE49-F238E27FC236}">
                <a16:creationId xmlns:a16="http://schemas.microsoft.com/office/drawing/2014/main" id="{2B54E605-8588-165C-0E0A-4B51B7C5B200}"/>
              </a:ext>
            </a:extLst>
          </p:cNvPr>
          <p:cNvSpPr txBox="1">
            <a:spLocks/>
          </p:cNvSpPr>
          <p:nvPr/>
        </p:nvSpPr>
        <p:spPr>
          <a:xfrm>
            <a:off x="1259708" y="2637493"/>
            <a:ext cx="10001250" cy="954107"/>
          </a:xfrm>
          <a:prstGeom prst="rect">
            <a:avLst/>
          </a:prstGeom>
        </p:spPr>
        <p:txBody>
          <a:bodyPr vert="horz" lIns="91440" tIns="45720" rIns="91440" bIns="45720" rtlCol="0" anchor="t">
            <a:sp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de-DE"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Zeigen an, um wieviel mal kleiner das Maß in </a:t>
            </a:r>
            <a:br>
              <a:rPr lang="de-DE"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de-DE"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der Zeichnung ist als in Wirklichkeit</a:t>
            </a:r>
          </a:p>
        </p:txBody>
      </p:sp>
      <p:sp>
        <p:nvSpPr>
          <p:cNvPr id="16" name="Titel 1">
            <a:extLst>
              <a:ext uri="{FF2B5EF4-FFF2-40B4-BE49-F238E27FC236}">
                <a16:creationId xmlns:a16="http://schemas.microsoft.com/office/drawing/2014/main" id="{E1ED70D9-1139-D20B-1765-8286B332A4D4}"/>
              </a:ext>
            </a:extLst>
          </p:cNvPr>
          <p:cNvSpPr txBox="1">
            <a:spLocks/>
          </p:cNvSpPr>
          <p:nvPr/>
        </p:nvSpPr>
        <p:spPr>
          <a:xfrm>
            <a:off x="1259708" y="3868672"/>
            <a:ext cx="10358441" cy="523220"/>
          </a:xfrm>
          <a:prstGeom prst="rect">
            <a:avLst/>
          </a:prstGeom>
        </p:spPr>
        <p:txBody>
          <a:bodyPr vert="horz" lIns="91440" tIns="45720" rIns="91440" bIns="45720" rtlCol="0" anchor="t">
            <a:sp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de-DE"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Zahl hinter dem Doppelpunkt = Verhältniszahl</a:t>
            </a:r>
          </a:p>
        </p:txBody>
      </p:sp>
      <p:sp>
        <p:nvSpPr>
          <p:cNvPr id="17" name="Titel 1">
            <a:extLst>
              <a:ext uri="{FF2B5EF4-FFF2-40B4-BE49-F238E27FC236}">
                <a16:creationId xmlns:a16="http://schemas.microsoft.com/office/drawing/2014/main" id="{5D639AFB-2414-3BCE-F897-8F3A1D32591C}"/>
              </a:ext>
            </a:extLst>
          </p:cNvPr>
          <p:cNvSpPr txBox="1">
            <a:spLocks/>
          </p:cNvSpPr>
          <p:nvPr/>
        </p:nvSpPr>
        <p:spPr>
          <a:xfrm>
            <a:off x="1259707" y="4649394"/>
            <a:ext cx="10358441" cy="1384995"/>
          </a:xfrm>
          <a:prstGeom prst="rect">
            <a:avLst/>
          </a:prstGeom>
        </p:spPr>
        <p:txBody>
          <a:bodyPr vert="horz" lIns="91440" tIns="45720" rIns="91440" bIns="45720" rtlCol="0" anchor="t">
            <a:sp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de-DE"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 1:50 bedeutet, die wirkliche Länge </a:t>
            </a:r>
            <a:br>
              <a:rPr lang="de-DE"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de-DE"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wird in der Zeichnung 50mal kleiner </a:t>
            </a:r>
            <a:br>
              <a:rPr lang="de-DE"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de-DE"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dargestellt</a:t>
            </a:r>
          </a:p>
        </p:txBody>
      </p:sp>
      <p:sp>
        <p:nvSpPr>
          <p:cNvPr id="18" name="Titel 1">
            <a:extLst>
              <a:ext uri="{FF2B5EF4-FFF2-40B4-BE49-F238E27FC236}">
                <a16:creationId xmlns:a16="http://schemas.microsoft.com/office/drawing/2014/main" id="{8394B08E-3CA8-ADC4-65E7-50B4AB070456}"/>
              </a:ext>
            </a:extLst>
          </p:cNvPr>
          <p:cNvSpPr txBox="1">
            <a:spLocks/>
          </p:cNvSpPr>
          <p:nvPr/>
        </p:nvSpPr>
        <p:spPr>
          <a:xfrm>
            <a:off x="10554660" y="3849102"/>
            <a:ext cx="1253371" cy="523220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de-DE" sz="280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 1:3</a:t>
            </a:r>
          </a:p>
        </p:txBody>
      </p:sp>
    </p:spTree>
    <p:extLst>
      <p:ext uri="{BB962C8B-B14F-4D97-AF65-F5344CB8AC3E}">
        <p14:creationId xmlns:p14="http://schemas.microsoft.com/office/powerpoint/2010/main" val="39981473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 descr="Rectangle: Click to edit Master text styles&#10;Second level&#10;Third level&#10;Fourth level&#10;Fifth level">
            <a:extLst>
              <a:ext uri="{FF2B5EF4-FFF2-40B4-BE49-F238E27FC236}">
                <a16:creationId xmlns:a16="http://schemas.microsoft.com/office/drawing/2014/main" id="{4B141EE2-C33D-DDEF-9AC7-2BF882C6DFA1}"/>
              </a:ext>
            </a:extLst>
          </p:cNvPr>
          <p:cNvSpPr txBox="1">
            <a:spLocks noChangeArrowheads="1"/>
          </p:cNvSpPr>
          <p:nvPr/>
        </p:nvSpPr>
        <p:spPr>
          <a:xfrm>
            <a:off x="1206334" y="2771255"/>
            <a:ext cx="9885218" cy="3447098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  <a:tabLst>
                <a:tab pos="4749800" algn="l"/>
              </a:tabLst>
            </a:pPr>
            <a:r>
              <a:rPr lang="de-DE" altLang="de-DE"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Lagepläne	M 1:500, M 1:1000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  <a:tabLst>
                <a:tab pos="4749800" algn="l"/>
              </a:tabLst>
            </a:pPr>
            <a:r>
              <a:rPr lang="de-DE" altLang="de-DE"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Entwurfszeichnungen	M 1:100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  <a:tabLst>
                <a:tab pos="4749800" algn="l"/>
              </a:tabLst>
            </a:pPr>
            <a:r>
              <a:rPr lang="de-DE" altLang="de-DE"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Bauvorlagezeichnungen	M 1:100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  <a:tabLst>
                <a:tab pos="4749800" algn="l"/>
              </a:tabLst>
            </a:pPr>
            <a:r>
              <a:rPr lang="de-DE" altLang="de-DE"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Ausführungszeichnungen	M 1:50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  <a:tabLst>
                <a:tab pos="4749800" algn="l"/>
              </a:tabLst>
            </a:pPr>
            <a:r>
              <a:rPr lang="de-DE" altLang="de-DE"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Detailzeichnungen	M 1:1, M 1:5, M 1:10, M 1:20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endParaRPr lang="de-DE" altLang="de-DE" sz="28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3" name="Gerader Verbinder 2">
            <a:extLst>
              <a:ext uri="{FF2B5EF4-FFF2-40B4-BE49-F238E27FC236}">
                <a16:creationId xmlns:a16="http://schemas.microsoft.com/office/drawing/2014/main" id="{120A6F2B-DCCB-3E20-5A91-295BD3F64EE7}"/>
              </a:ext>
            </a:extLst>
          </p:cNvPr>
          <p:cNvCxnSpPr>
            <a:cxnSpLocks/>
          </p:cNvCxnSpPr>
          <p:nvPr/>
        </p:nvCxnSpPr>
        <p:spPr>
          <a:xfrm>
            <a:off x="542305" y="1481358"/>
            <a:ext cx="10976760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feld 6">
            <a:extLst>
              <a:ext uri="{FF2B5EF4-FFF2-40B4-BE49-F238E27FC236}">
                <a16:creationId xmlns:a16="http://schemas.microsoft.com/office/drawing/2014/main" id="{DA0869A2-5604-B107-260B-AC3EA9BD641F}"/>
              </a:ext>
            </a:extLst>
          </p:cNvPr>
          <p:cNvSpPr txBox="1"/>
          <p:nvPr/>
        </p:nvSpPr>
        <p:spPr>
          <a:xfrm>
            <a:off x="1135084" y="530570"/>
            <a:ext cx="348244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altLang="de-DE" sz="6000" dirty="0">
                <a:solidFill>
                  <a:srgbClr val="001E5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Maßstäbe</a:t>
            </a:r>
            <a:endParaRPr lang="de-DE" sz="6000" i="1" dirty="0">
              <a:solidFill>
                <a:srgbClr val="001E5E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6C63A05A-FD81-94C4-BE09-DB8A56951267}"/>
              </a:ext>
            </a:extLst>
          </p:cNvPr>
          <p:cNvSpPr txBox="1"/>
          <p:nvPr/>
        </p:nvSpPr>
        <p:spPr>
          <a:xfrm>
            <a:off x="1182584" y="1516108"/>
            <a:ext cx="886394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40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Übliche Maßstäbe beim Bauzeichnen</a:t>
            </a:r>
          </a:p>
        </p:txBody>
      </p:sp>
    </p:spTree>
    <p:extLst>
      <p:ext uri="{BB962C8B-B14F-4D97-AF65-F5344CB8AC3E}">
        <p14:creationId xmlns:p14="http://schemas.microsoft.com/office/powerpoint/2010/main" val="35319844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Gerader Verbinder 7">
            <a:extLst>
              <a:ext uri="{FF2B5EF4-FFF2-40B4-BE49-F238E27FC236}">
                <a16:creationId xmlns:a16="http://schemas.microsoft.com/office/drawing/2014/main" id="{116D2931-823F-40B2-E3C2-474477185938}"/>
              </a:ext>
            </a:extLst>
          </p:cNvPr>
          <p:cNvCxnSpPr>
            <a:cxnSpLocks/>
          </p:cNvCxnSpPr>
          <p:nvPr/>
        </p:nvCxnSpPr>
        <p:spPr>
          <a:xfrm>
            <a:off x="542305" y="1338858"/>
            <a:ext cx="11380521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1" name="Rechteck 20">
            <a:extLst>
              <a:ext uri="{FF2B5EF4-FFF2-40B4-BE49-F238E27FC236}">
                <a16:creationId xmlns:a16="http://schemas.microsoft.com/office/drawing/2014/main" id="{6E4E644E-6E1C-C616-927A-73B82F3EECFC}"/>
              </a:ext>
            </a:extLst>
          </p:cNvPr>
          <p:cNvSpPr/>
          <p:nvPr/>
        </p:nvSpPr>
        <p:spPr>
          <a:xfrm>
            <a:off x="1033153" y="2480709"/>
            <a:ext cx="8383979" cy="2079411"/>
          </a:xfrm>
          <a:prstGeom prst="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68262CDF-5ABD-E1FE-309A-17F6A7B0270F}"/>
              </a:ext>
            </a:extLst>
          </p:cNvPr>
          <p:cNvSpPr txBox="1"/>
          <p:nvPr/>
        </p:nvSpPr>
        <p:spPr>
          <a:xfrm>
            <a:off x="1135084" y="388070"/>
            <a:ext cx="348244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altLang="de-DE" sz="6000" dirty="0">
                <a:solidFill>
                  <a:srgbClr val="001E5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Maßstäbe</a:t>
            </a:r>
            <a:endParaRPr lang="de-DE" sz="6000" i="1" dirty="0">
              <a:solidFill>
                <a:srgbClr val="001E5E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F1C14550-44CA-6DA0-7E46-55A87B42806A}"/>
              </a:ext>
            </a:extLst>
          </p:cNvPr>
          <p:cNvSpPr txBox="1"/>
          <p:nvPr/>
        </p:nvSpPr>
        <p:spPr>
          <a:xfrm>
            <a:off x="1182584" y="1373608"/>
            <a:ext cx="609698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40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Verkleinerungsmaßstäbe</a:t>
            </a:r>
          </a:p>
        </p:txBody>
      </p:sp>
      <p:sp>
        <p:nvSpPr>
          <p:cNvPr id="12" name="Bogen 11">
            <a:extLst>
              <a:ext uri="{FF2B5EF4-FFF2-40B4-BE49-F238E27FC236}">
                <a16:creationId xmlns:a16="http://schemas.microsoft.com/office/drawing/2014/main" id="{D92C16CF-4C67-B4E7-B989-6DA8343A86A2}"/>
              </a:ext>
            </a:extLst>
          </p:cNvPr>
          <p:cNvSpPr/>
          <p:nvPr/>
        </p:nvSpPr>
        <p:spPr>
          <a:xfrm>
            <a:off x="10190136" y="1813302"/>
            <a:ext cx="1678673" cy="4552210"/>
          </a:xfrm>
          <a:prstGeom prst="arc">
            <a:avLst>
              <a:gd name="adj1" fmla="val 16666001"/>
              <a:gd name="adj2" fmla="val 5479721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7F5000CD-D68F-B9CB-9C78-7C816225D03A}"/>
              </a:ext>
            </a:extLst>
          </p:cNvPr>
          <p:cNvSpPr txBox="1"/>
          <p:nvPr/>
        </p:nvSpPr>
        <p:spPr>
          <a:xfrm>
            <a:off x="1182584" y="4931125"/>
            <a:ext cx="907577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>
              <a:spcBef>
                <a:spcPct val="0"/>
              </a:spcBef>
            </a:pPr>
            <a:r>
              <a:rPr lang="de-DE" sz="24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Beispiel:</a:t>
            </a:r>
          </a:p>
          <a:p>
            <a:pPr defTabSz="914400">
              <a:spcBef>
                <a:spcPct val="0"/>
              </a:spcBef>
            </a:pPr>
            <a:r>
              <a:rPr lang="de-DE" sz="24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Die wirkliche Länge ist </a:t>
            </a:r>
            <a:r>
              <a:rPr lang="de-DE" sz="24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2,50 m</a:t>
            </a:r>
            <a:r>
              <a:rPr lang="de-DE" sz="24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(= 250 cm)</a:t>
            </a:r>
          </a:p>
          <a:p>
            <a:pPr defTabSz="914400">
              <a:spcBef>
                <a:spcPct val="0"/>
              </a:spcBef>
            </a:pPr>
            <a:r>
              <a:rPr lang="de-DE" sz="24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Der gewünschte Maßstab: </a:t>
            </a:r>
            <a:r>
              <a:rPr lang="de-DE" sz="24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1:100</a:t>
            </a:r>
          </a:p>
          <a:p>
            <a:pPr defTabSz="914400">
              <a:spcBef>
                <a:spcPct val="0"/>
              </a:spcBef>
            </a:pPr>
            <a:r>
              <a:rPr lang="de-DE" sz="24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Rechnung und Lösung: 250 cm / 100 = </a:t>
            </a:r>
            <a:r>
              <a:rPr lang="de-DE" sz="24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2,5 cm</a:t>
            </a:r>
          </a:p>
        </p:txBody>
      </p:sp>
      <p:grpSp>
        <p:nvGrpSpPr>
          <p:cNvPr id="20" name="Gruppieren 19">
            <a:extLst>
              <a:ext uri="{FF2B5EF4-FFF2-40B4-BE49-F238E27FC236}">
                <a16:creationId xmlns:a16="http://schemas.microsoft.com/office/drawing/2014/main" id="{5261E9C8-7B89-F8BF-BD7C-0A18C5B2E6C0}"/>
              </a:ext>
            </a:extLst>
          </p:cNvPr>
          <p:cNvGrpSpPr/>
          <p:nvPr/>
        </p:nvGrpSpPr>
        <p:grpSpPr>
          <a:xfrm>
            <a:off x="1335796" y="2536161"/>
            <a:ext cx="7251701" cy="1681358"/>
            <a:chOff x="1230084" y="2699079"/>
            <a:chExt cx="7251701" cy="1681358"/>
          </a:xfrm>
        </p:grpSpPr>
        <p:sp>
          <p:nvSpPr>
            <p:cNvPr id="7" name="Textfeld 6">
              <a:extLst>
                <a:ext uri="{FF2B5EF4-FFF2-40B4-BE49-F238E27FC236}">
                  <a16:creationId xmlns:a16="http://schemas.microsoft.com/office/drawing/2014/main" id="{DE94BDB7-6B7A-BC88-59CC-54E651CCB976}"/>
                </a:ext>
              </a:extLst>
            </p:cNvPr>
            <p:cNvSpPr txBox="1"/>
            <p:nvPr/>
          </p:nvSpPr>
          <p:spPr>
            <a:xfrm>
              <a:off x="1230084" y="3428973"/>
              <a:ext cx="3840678" cy="523220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marL="450850" indent="-450850"/>
              <a:r>
                <a:rPr lang="de-DE" sz="2800" b="1" dirty="0">
                  <a:solidFill>
                    <a:srgbClr val="002060"/>
                  </a:solidFill>
                  <a:latin typeface="Tahoma"/>
                  <a:ea typeface="Tahoma"/>
                  <a:cs typeface="Tahoma"/>
                </a:rPr>
                <a:t>Zeichnungslänge =</a:t>
              </a:r>
            </a:p>
          </p:txBody>
        </p:sp>
        <p:sp>
          <p:nvSpPr>
            <p:cNvPr id="13" name="Textfeld 12">
              <a:extLst>
                <a:ext uri="{FF2B5EF4-FFF2-40B4-BE49-F238E27FC236}">
                  <a16:creationId xmlns:a16="http://schemas.microsoft.com/office/drawing/2014/main" id="{321ABB36-63D5-AA83-26A0-D13CB2AB55D0}"/>
                </a:ext>
              </a:extLst>
            </p:cNvPr>
            <p:cNvSpPr txBox="1"/>
            <p:nvPr/>
          </p:nvSpPr>
          <p:spPr>
            <a:xfrm>
              <a:off x="5029222" y="2699079"/>
              <a:ext cx="3452563" cy="16813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de-DE" sz="2800" b="1" dirty="0">
                  <a:solidFill>
                    <a:srgbClr val="002060"/>
                  </a:solidFill>
                  <a:latin typeface="Tahoma"/>
                  <a:ea typeface="Tahoma"/>
                  <a:cs typeface="Tahoma"/>
                </a:rPr>
                <a:t>Wirkliche Länge</a:t>
              </a:r>
            </a:p>
            <a:p>
              <a:pPr algn="ctr">
                <a:lnSpc>
                  <a:spcPct val="200000"/>
                </a:lnSpc>
              </a:pPr>
              <a:r>
                <a:rPr lang="de-DE" sz="2800" b="1" dirty="0">
                  <a:solidFill>
                    <a:srgbClr val="002060"/>
                  </a:solidFill>
                  <a:latin typeface="Tahoma"/>
                  <a:ea typeface="Tahoma"/>
                  <a:cs typeface="Tahoma"/>
                </a:rPr>
                <a:t>Verhältniszahl n</a:t>
              </a:r>
              <a:endParaRPr lang="de-DE" sz="2800" dirty="0"/>
            </a:p>
          </p:txBody>
        </p:sp>
        <p:cxnSp>
          <p:nvCxnSpPr>
            <p:cNvPr id="19" name="Gerader Verbinder 18">
              <a:extLst>
                <a:ext uri="{FF2B5EF4-FFF2-40B4-BE49-F238E27FC236}">
                  <a16:creationId xmlns:a16="http://schemas.microsoft.com/office/drawing/2014/main" id="{F2D9E7E5-F9EA-5F39-B2A2-8FE9C7994496}"/>
                </a:ext>
              </a:extLst>
            </p:cNvPr>
            <p:cNvCxnSpPr>
              <a:cxnSpLocks/>
            </p:cNvCxnSpPr>
            <p:nvPr/>
          </p:nvCxnSpPr>
          <p:spPr>
            <a:xfrm>
              <a:off x="4967866" y="3697854"/>
              <a:ext cx="3513919" cy="0"/>
            </a:xfrm>
            <a:prstGeom prst="line">
              <a:avLst/>
            </a:prstGeom>
            <a:ln w="3492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" name="Grafik 2">
            <a:extLst>
              <a:ext uri="{FF2B5EF4-FFF2-40B4-BE49-F238E27FC236}">
                <a16:creationId xmlns:a16="http://schemas.microsoft.com/office/drawing/2014/main" id="{D849D58D-F303-4401-AE67-A4A9D3D0AE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72439" y="357215"/>
            <a:ext cx="3917932" cy="1903222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A3C6109A-BDF5-4A9D-8303-727255FF1F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8359" y="6206579"/>
            <a:ext cx="654350" cy="317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49482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Gerader Verbinder 7">
            <a:extLst>
              <a:ext uri="{FF2B5EF4-FFF2-40B4-BE49-F238E27FC236}">
                <a16:creationId xmlns:a16="http://schemas.microsoft.com/office/drawing/2014/main" id="{116D2931-823F-40B2-E3C2-474477185938}"/>
              </a:ext>
            </a:extLst>
          </p:cNvPr>
          <p:cNvCxnSpPr>
            <a:cxnSpLocks/>
          </p:cNvCxnSpPr>
          <p:nvPr/>
        </p:nvCxnSpPr>
        <p:spPr>
          <a:xfrm>
            <a:off x="542305" y="1338858"/>
            <a:ext cx="10976760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feld 8">
            <a:extLst>
              <a:ext uri="{FF2B5EF4-FFF2-40B4-BE49-F238E27FC236}">
                <a16:creationId xmlns:a16="http://schemas.microsoft.com/office/drawing/2014/main" id="{68262CDF-5ABD-E1FE-309A-17F6A7B0270F}"/>
              </a:ext>
            </a:extLst>
          </p:cNvPr>
          <p:cNvSpPr txBox="1"/>
          <p:nvPr/>
        </p:nvSpPr>
        <p:spPr>
          <a:xfrm>
            <a:off x="1135084" y="388070"/>
            <a:ext cx="348244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altLang="de-DE" sz="6000" dirty="0">
                <a:solidFill>
                  <a:srgbClr val="001E5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Maßstäbe</a:t>
            </a:r>
            <a:endParaRPr lang="de-DE" sz="6000" i="1" dirty="0">
              <a:solidFill>
                <a:srgbClr val="001E5E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F1C14550-44CA-6DA0-7E46-55A87B42806A}"/>
              </a:ext>
            </a:extLst>
          </p:cNvPr>
          <p:cNvSpPr txBox="1"/>
          <p:nvPr/>
        </p:nvSpPr>
        <p:spPr>
          <a:xfrm>
            <a:off x="1182584" y="1373608"/>
            <a:ext cx="609698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40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Verkleinerungsmaßstäbe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D76CC9E0-299C-CE11-44B5-B9928B2BB5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85911" y="6384284"/>
            <a:ext cx="416537" cy="234460"/>
          </a:xfrm>
          <a:prstGeom prst="rect">
            <a:avLst/>
          </a:prstGeom>
        </p:spPr>
      </p:pic>
      <p:sp>
        <p:nvSpPr>
          <p:cNvPr id="12" name="Bogen 11">
            <a:extLst>
              <a:ext uri="{FF2B5EF4-FFF2-40B4-BE49-F238E27FC236}">
                <a16:creationId xmlns:a16="http://schemas.microsoft.com/office/drawing/2014/main" id="{D92C16CF-4C67-B4E7-B989-6DA8343A86A2}"/>
              </a:ext>
            </a:extLst>
          </p:cNvPr>
          <p:cNvSpPr/>
          <p:nvPr/>
        </p:nvSpPr>
        <p:spPr>
          <a:xfrm>
            <a:off x="10315699" y="2069526"/>
            <a:ext cx="1492332" cy="4431988"/>
          </a:xfrm>
          <a:prstGeom prst="arc">
            <a:avLst>
              <a:gd name="adj1" fmla="val 16666001"/>
              <a:gd name="adj2" fmla="val 5468816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20" name="Gruppieren 19">
            <a:extLst>
              <a:ext uri="{FF2B5EF4-FFF2-40B4-BE49-F238E27FC236}">
                <a16:creationId xmlns:a16="http://schemas.microsoft.com/office/drawing/2014/main" id="{5261E9C8-7B89-F8BF-BD7C-0A18C5B2E6C0}"/>
              </a:ext>
            </a:extLst>
          </p:cNvPr>
          <p:cNvGrpSpPr/>
          <p:nvPr/>
        </p:nvGrpSpPr>
        <p:grpSpPr>
          <a:xfrm>
            <a:off x="1335796" y="2536161"/>
            <a:ext cx="7339853" cy="1674176"/>
            <a:chOff x="1230084" y="2699079"/>
            <a:chExt cx="7339853" cy="1674176"/>
          </a:xfrm>
        </p:grpSpPr>
        <p:sp>
          <p:nvSpPr>
            <p:cNvPr id="7" name="Textfeld 6">
              <a:extLst>
                <a:ext uri="{FF2B5EF4-FFF2-40B4-BE49-F238E27FC236}">
                  <a16:creationId xmlns:a16="http://schemas.microsoft.com/office/drawing/2014/main" id="{DE94BDB7-6B7A-BC88-59CC-54E651CCB976}"/>
                </a:ext>
              </a:extLst>
            </p:cNvPr>
            <p:cNvSpPr txBox="1"/>
            <p:nvPr/>
          </p:nvSpPr>
          <p:spPr>
            <a:xfrm>
              <a:off x="1230084" y="3428973"/>
              <a:ext cx="3840678" cy="523220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marL="450850" indent="-450850"/>
              <a:r>
                <a:rPr lang="de-DE" sz="2800" b="1" dirty="0">
                  <a:solidFill>
                    <a:srgbClr val="002060"/>
                  </a:solidFill>
                  <a:latin typeface="Tahoma"/>
                  <a:ea typeface="Tahoma"/>
                  <a:cs typeface="Tahoma"/>
                </a:rPr>
                <a:t>Verhältniszahl n</a:t>
              </a:r>
              <a:r>
                <a:rPr lang="de-DE" sz="2800" dirty="0"/>
                <a:t> </a:t>
              </a:r>
              <a:r>
                <a:rPr lang="de-DE" sz="2800" b="1" dirty="0">
                  <a:solidFill>
                    <a:srgbClr val="002060"/>
                  </a:solidFill>
                  <a:latin typeface="Tahoma"/>
                  <a:ea typeface="Tahoma"/>
                  <a:cs typeface="Tahoma"/>
                </a:rPr>
                <a:t>=</a:t>
              </a:r>
            </a:p>
          </p:txBody>
        </p:sp>
        <p:sp>
          <p:nvSpPr>
            <p:cNvPr id="13" name="Textfeld 12">
              <a:extLst>
                <a:ext uri="{FF2B5EF4-FFF2-40B4-BE49-F238E27FC236}">
                  <a16:creationId xmlns:a16="http://schemas.microsoft.com/office/drawing/2014/main" id="{321ABB36-63D5-AA83-26A0-D13CB2AB55D0}"/>
                </a:ext>
              </a:extLst>
            </p:cNvPr>
            <p:cNvSpPr txBox="1"/>
            <p:nvPr/>
          </p:nvSpPr>
          <p:spPr>
            <a:xfrm>
              <a:off x="5029222" y="2699079"/>
              <a:ext cx="3452563" cy="167417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de-DE" sz="2800" b="1" dirty="0">
                  <a:solidFill>
                    <a:srgbClr val="002060"/>
                  </a:solidFill>
                  <a:latin typeface="Tahoma"/>
                  <a:ea typeface="Tahoma"/>
                  <a:cs typeface="Tahoma"/>
                </a:rPr>
                <a:t> Wirkliche Länge</a:t>
              </a:r>
            </a:p>
            <a:p>
              <a:pPr algn="ctr">
                <a:lnSpc>
                  <a:spcPct val="200000"/>
                </a:lnSpc>
              </a:pPr>
              <a:r>
                <a:rPr lang="de-DE" sz="2800" b="1" dirty="0">
                  <a:solidFill>
                    <a:srgbClr val="002060"/>
                  </a:solidFill>
                  <a:latin typeface="Tahoma"/>
                  <a:ea typeface="Tahoma"/>
                  <a:cs typeface="Tahoma"/>
                </a:rPr>
                <a:t>Zeichnungslänge</a:t>
              </a:r>
            </a:p>
          </p:txBody>
        </p:sp>
        <p:cxnSp>
          <p:nvCxnSpPr>
            <p:cNvPr id="19" name="Gerader Verbinder 18">
              <a:extLst>
                <a:ext uri="{FF2B5EF4-FFF2-40B4-BE49-F238E27FC236}">
                  <a16:creationId xmlns:a16="http://schemas.microsoft.com/office/drawing/2014/main" id="{F2D9E7E5-F9EA-5F39-B2A2-8FE9C7994496}"/>
                </a:ext>
              </a:extLst>
            </p:cNvPr>
            <p:cNvCxnSpPr>
              <a:cxnSpLocks/>
            </p:cNvCxnSpPr>
            <p:nvPr/>
          </p:nvCxnSpPr>
          <p:spPr>
            <a:xfrm>
              <a:off x="4967866" y="3697854"/>
              <a:ext cx="3602071" cy="0"/>
            </a:xfrm>
            <a:prstGeom prst="line">
              <a:avLst/>
            </a:prstGeom>
            <a:ln w="3492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hteck 20">
            <a:extLst>
              <a:ext uri="{FF2B5EF4-FFF2-40B4-BE49-F238E27FC236}">
                <a16:creationId xmlns:a16="http://schemas.microsoft.com/office/drawing/2014/main" id="{6E4E644E-6E1C-C616-927A-73B82F3EECFC}"/>
              </a:ext>
            </a:extLst>
          </p:cNvPr>
          <p:cNvSpPr/>
          <p:nvPr/>
        </p:nvSpPr>
        <p:spPr>
          <a:xfrm>
            <a:off x="1033153" y="2480709"/>
            <a:ext cx="8383979" cy="2079411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00B050"/>
              </a:solidFill>
            </a:endParaRP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7A6C5372-70F9-ABA1-45A1-E3194A82412D}"/>
              </a:ext>
            </a:extLst>
          </p:cNvPr>
          <p:cNvSpPr txBox="1"/>
          <p:nvPr/>
        </p:nvSpPr>
        <p:spPr>
          <a:xfrm>
            <a:off x="1033153" y="4959335"/>
            <a:ext cx="8721435" cy="1734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>
              <a:lnSpc>
                <a:spcPct val="114000"/>
              </a:lnSpc>
              <a:spcBef>
                <a:spcPct val="0"/>
              </a:spcBef>
            </a:pPr>
            <a:r>
              <a:rPr lang="de-DE" sz="24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Beispiel:	</a:t>
            </a:r>
            <a:r>
              <a:rPr lang="de-DE" sz="24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Wirkliche Länge: 15 m (= </a:t>
            </a:r>
            <a:r>
              <a:rPr lang="de-DE" sz="24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1.500 cm</a:t>
            </a:r>
            <a:r>
              <a:rPr lang="de-DE" sz="24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</a:p>
          <a:p>
            <a:pPr defTabSz="914400">
              <a:lnSpc>
                <a:spcPct val="114000"/>
              </a:lnSpc>
              <a:spcBef>
                <a:spcPct val="0"/>
              </a:spcBef>
              <a:buNone/>
            </a:pPr>
            <a:r>
              <a:rPr lang="de-DE" sz="24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Gezeichnete Länge: </a:t>
            </a:r>
            <a:r>
              <a:rPr lang="de-DE" sz="24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7,5 cm</a:t>
            </a:r>
          </a:p>
          <a:p>
            <a:pPr defTabSz="914400">
              <a:lnSpc>
                <a:spcPct val="114000"/>
              </a:lnSpc>
              <a:spcBef>
                <a:spcPct val="0"/>
              </a:spcBef>
              <a:buNone/>
            </a:pPr>
            <a:r>
              <a:rPr lang="de-DE" sz="24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Rechnung &amp; Lösung: </a:t>
            </a:r>
            <a:r>
              <a:rPr lang="de-DE" sz="24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1.500 cm / 7,50 cm </a:t>
            </a:r>
            <a:r>
              <a:rPr lang="de-DE" sz="24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 200</a:t>
            </a:r>
          </a:p>
          <a:p>
            <a:pPr defTabSz="914400">
              <a:lnSpc>
                <a:spcPct val="114000"/>
              </a:lnSpc>
              <a:spcBef>
                <a:spcPct val="0"/>
              </a:spcBef>
              <a:buNone/>
            </a:pPr>
            <a:r>
              <a:rPr lang="de-DE" sz="24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Gesuchter Maßstab: </a:t>
            </a:r>
            <a:r>
              <a:rPr lang="de-DE" sz="24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1:200</a:t>
            </a:r>
            <a:endParaRPr lang="de-DE" altLang="de-DE" sz="2400" dirty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819C23D7-16A0-C816-2CBD-D50DC6FB8E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2831" y="312602"/>
            <a:ext cx="3505200" cy="196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5226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Gerader Verbinder 7">
            <a:extLst>
              <a:ext uri="{FF2B5EF4-FFF2-40B4-BE49-F238E27FC236}">
                <a16:creationId xmlns:a16="http://schemas.microsoft.com/office/drawing/2014/main" id="{116D2931-823F-40B2-E3C2-474477185938}"/>
              </a:ext>
            </a:extLst>
          </p:cNvPr>
          <p:cNvCxnSpPr>
            <a:cxnSpLocks/>
          </p:cNvCxnSpPr>
          <p:nvPr/>
        </p:nvCxnSpPr>
        <p:spPr>
          <a:xfrm>
            <a:off x="542305" y="1338858"/>
            <a:ext cx="10976760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feld 8">
            <a:extLst>
              <a:ext uri="{FF2B5EF4-FFF2-40B4-BE49-F238E27FC236}">
                <a16:creationId xmlns:a16="http://schemas.microsoft.com/office/drawing/2014/main" id="{68262CDF-5ABD-E1FE-309A-17F6A7B0270F}"/>
              </a:ext>
            </a:extLst>
          </p:cNvPr>
          <p:cNvSpPr txBox="1"/>
          <p:nvPr/>
        </p:nvSpPr>
        <p:spPr>
          <a:xfrm>
            <a:off x="1135084" y="388070"/>
            <a:ext cx="348244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altLang="de-DE" sz="6000" dirty="0">
                <a:solidFill>
                  <a:srgbClr val="001E5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Maßstäbe</a:t>
            </a:r>
            <a:endParaRPr lang="de-DE" sz="6000" i="1" dirty="0">
              <a:solidFill>
                <a:srgbClr val="001E5E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F1C14550-44CA-6DA0-7E46-55A87B42806A}"/>
              </a:ext>
            </a:extLst>
          </p:cNvPr>
          <p:cNvSpPr txBox="1"/>
          <p:nvPr/>
        </p:nvSpPr>
        <p:spPr>
          <a:xfrm>
            <a:off x="1182584" y="1373608"/>
            <a:ext cx="609698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40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Verkleinerungsmaßstäbe</a:t>
            </a:r>
          </a:p>
        </p:txBody>
      </p:sp>
      <p:sp>
        <p:nvSpPr>
          <p:cNvPr id="12" name="Bogen 11">
            <a:extLst>
              <a:ext uri="{FF2B5EF4-FFF2-40B4-BE49-F238E27FC236}">
                <a16:creationId xmlns:a16="http://schemas.microsoft.com/office/drawing/2014/main" id="{D92C16CF-4C67-B4E7-B989-6DA8343A86A2}"/>
              </a:ext>
            </a:extLst>
          </p:cNvPr>
          <p:cNvSpPr/>
          <p:nvPr/>
        </p:nvSpPr>
        <p:spPr>
          <a:xfrm>
            <a:off x="10603674" y="1282623"/>
            <a:ext cx="1246909" cy="2731438"/>
          </a:xfrm>
          <a:prstGeom prst="arc">
            <a:avLst>
              <a:gd name="adj1" fmla="val 16666001"/>
              <a:gd name="adj2" fmla="val 4690056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6E4E644E-6E1C-C616-927A-73B82F3EECFC}"/>
              </a:ext>
            </a:extLst>
          </p:cNvPr>
          <p:cNvSpPr/>
          <p:nvPr/>
        </p:nvSpPr>
        <p:spPr>
          <a:xfrm>
            <a:off x="978724" y="2663082"/>
            <a:ext cx="10094813" cy="1015664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00B050"/>
              </a:solidFill>
            </a:endParaRP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DE94BDB7-6B7A-BC88-59CC-54E651CCB976}"/>
              </a:ext>
            </a:extLst>
          </p:cNvPr>
          <p:cNvSpPr txBox="1"/>
          <p:nvPr/>
        </p:nvSpPr>
        <p:spPr>
          <a:xfrm>
            <a:off x="1182583" y="2909304"/>
            <a:ext cx="9890955" cy="52322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450850" indent="-450850"/>
            <a:r>
              <a:rPr lang="de-DE" sz="2800" b="1" dirty="0">
                <a:solidFill>
                  <a:srgbClr val="002060"/>
                </a:solidFill>
                <a:latin typeface="Tahoma"/>
                <a:ea typeface="Tahoma"/>
                <a:cs typeface="Tahoma"/>
              </a:rPr>
              <a:t>Wirkliche Länge = Zeichnungslänge </a:t>
            </a:r>
            <a:r>
              <a:rPr lang="de-DE" sz="2400" dirty="0">
                <a:solidFill>
                  <a:srgbClr val="002060"/>
                </a:solidFill>
                <a:latin typeface="Tahoma"/>
                <a:ea typeface="Tahoma"/>
                <a:cs typeface="Tahoma"/>
                <a:sym typeface="Symbol" panose="05050102010706020507" pitchFamily="18" charset="2"/>
              </a:rPr>
              <a:t></a:t>
            </a:r>
            <a:r>
              <a:rPr lang="de-DE" sz="2800" b="1" dirty="0">
                <a:solidFill>
                  <a:srgbClr val="002060"/>
                </a:solidFill>
                <a:latin typeface="Tahoma"/>
                <a:ea typeface="Tahoma"/>
                <a:cs typeface="Tahoma"/>
                <a:sym typeface="Symbol" panose="05050102010706020507" pitchFamily="18" charset="2"/>
              </a:rPr>
              <a:t> </a:t>
            </a:r>
            <a:r>
              <a:rPr lang="de-DE" sz="2800" b="1" dirty="0">
                <a:solidFill>
                  <a:srgbClr val="002060"/>
                </a:solidFill>
                <a:latin typeface="Tahoma"/>
                <a:ea typeface="Tahoma"/>
                <a:cs typeface="Tahoma"/>
              </a:rPr>
              <a:t>Verhältniszahl n</a:t>
            </a:r>
            <a:r>
              <a:rPr lang="de-DE" sz="2800" dirty="0"/>
              <a:t> </a:t>
            </a:r>
            <a:endParaRPr lang="de-DE" sz="2800" b="1" dirty="0">
              <a:solidFill>
                <a:srgbClr val="002060"/>
              </a:solidFill>
              <a:latin typeface="Tahoma"/>
              <a:ea typeface="Tahoma"/>
              <a:cs typeface="Tahoma"/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E14E77AA-BD65-663C-955E-D70E057F6D39}"/>
              </a:ext>
            </a:extLst>
          </p:cNvPr>
          <p:cNvSpPr txBox="1"/>
          <p:nvPr/>
        </p:nvSpPr>
        <p:spPr>
          <a:xfrm>
            <a:off x="978725" y="4286396"/>
            <a:ext cx="9421132" cy="21553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>
              <a:lnSpc>
                <a:spcPct val="114000"/>
              </a:lnSpc>
              <a:spcBef>
                <a:spcPct val="0"/>
              </a:spcBef>
              <a:tabLst>
                <a:tab pos="1258888" algn="l"/>
              </a:tabLst>
            </a:pPr>
            <a:r>
              <a:rPr lang="de-DE" sz="24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Beispiel:	</a:t>
            </a:r>
          </a:p>
          <a:p>
            <a:pPr defTabSz="914400">
              <a:lnSpc>
                <a:spcPct val="114000"/>
              </a:lnSpc>
              <a:spcBef>
                <a:spcPct val="0"/>
              </a:spcBef>
              <a:tabLst>
                <a:tab pos="1258888" algn="l"/>
              </a:tabLst>
            </a:pPr>
            <a:r>
              <a:rPr lang="de-DE" sz="24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Gezeichnete Länge: </a:t>
            </a:r>
            <a:r>
              <a:rPr lang="de-DE" sz="24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5,0 cm</a:t>
            </a:r>
          </a:p>
          <a:p>
            <a:pPr defTabSz="914400">
              <a:lnSpc>
                <a:spcPct val="114000"/>
              </a:lnSpc>
              <a:spcBef>
                <a:spcPct val="0"/>
              </a:spcBef>
              <a:tabLst>
                <a:tab pos="1258888" algn="l"/>
              </a:tabLst>
            </a:pPr>
            <a:r>
              <a:rPr lang="de-DE" sz="24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Maßstab: </a:t>
            </a:r>
            <a:r>
              <a:rPr lang="de-DE" sz="24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1:50</a:t>
            </a:r>
          </a:p>
          <a:p>
            <a:pPr defTabSz="914400">
              <a:lnSpc>
                <a:spcPct val="114000"/>
              </a:lnSpc>
              <a:spcBef>
                <a:spcPct val="0"/>
              </a:spcBef>
              <a:tabLst>
                <a:tab pos="1258888" algn="l"/>
                <a:tab pos="4667250" algn="l"/>
                <a:tab pos="5913438" algn="l"/>
              </a:tabLst>
            </a:pPr>
            <a:r>
              <a:rPr lang="de-DE" sz="24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Rechnung &amp; Lösung: </a:t>
            </a:r>
            <a:r>
              <a:rPr lang="de-DE" sz="24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5,0 cm </a:t>
            </a:r>
            <a:r>
              <a:rPr lang="de-DE" altLang="de-DE" sz="24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 </a:t>
            </a:r>
            <a:r>
              <a:rPr lang="de-DE" altLang="de-DE" sz="24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50</a:t>
            </a:r>
            <a:r>
              <a:rPr lang="de-DE" altLang="de-DE" sz="24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	= </a:t>
            </a:r>
            <a:r>
              <a:rPr lang="de-DE" sz="24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Wirkliche Länge</a:t>
            </a:r>
            <a:br>
              <a:rPr lang="de-DE" sz="24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de-DE" sz="24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= </a:t>
            </a:r>
            <a:r>
              <a:rPr lang="de-DE" sz="24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250 cm </a:t>
            </a:r>
            <a:r>
              <a:rPr lang="de-DE" sz="24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(= 2,50 m)</a:t>
            </a:r>
            <a:endParaRPr lang="de-DE" altLang="de-DE" sz="24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05DAEDB0-D4F5-47A1-BD6E-3AF21CF1F5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2651" y="3758920"/>
            <a:ext cx="3917932" cy="1903222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2F3A54F3-82E3-49EF-A626-C9DD1F81CB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8549" y="1007191"/>
            <a:ext cx="654350" cy="317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9759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5A688850-6186-49BE-96D9-B8EB52916F08}"/>
              </a:ext>
            </a:extLst>
          </p:cNvPr>
          <p:cNvSpPr txBox="1"/>
          <p:nvPr/>
        </p:nvSpPr>
        <p:spPr>
          <a:xfrm>
            <a:off x="893484" y="5169800"/>
            <a:ext cx="10288543" cy="11145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>
              <a:lnSpc>
                <a:spcPct val="114000"/>
              </a:lnSpc>
              <a:spcBef>
                <a:spcPct val="0"/>
              </a:spcBef>
              <a:tabLst>
                <a:tab pos="1258888" algn="l"/>
              </a:tabLst>
            </a:pPr>
            <a:r>
              <a:rPr lang="de-DE" sz="20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Bildquellen:</a:t>
            </a:r>
            <a:r>
              <a:rPr lang="de-DE" sz="20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</a:p>
          <a:p>
            <a:pPr defTabSz="914400">
              <a:lnSpc>
                <a:spcPct val="114000"/>
              </a:lnSpc>
              <a:spcBef>
                <a:spcPct val="0"/>
              </a:spcBef>
              <a:tabLst>
                <a:tab pos="1258888" algn="l"/>
              </a:tabLst>
            </a:pPr>
            <a:r>
              <a:rPr lang="de-DE" sz="20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Haus: </a:t>
            </a:r>
            <a:r>
              <a:rPr lang="de-DE" sz="2000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Computerzeichnung 2023, Freier Architekt Gerd Michel</a:t>
            </a:r>
          </a:p>
          <a:p>
            <a:pPr defTabSz="914400">
              <a:lnSpc>
                <a:spcPct val="114000"/>
              </a:lnSpc>
              <a:spcBef>
                <a:spcPct val="0"/>
              </a:spcBef>
              <a:tabLst>
                <a:tab pos="1258888" algn="l"/>
              </a:tabLst>
            </a:pPr>
            <a:r>
              <a:rPr lang="de-DE" sz="20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Sideboard: </a:t>
            </a:r>
            <a:r>
              <a:rPr lang="de-DE" sz="2000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Copilot </a:t>
            </a:r>
            <a:r>
              <a:rPr lang="de-DE" sz="2000" b="0" i="1" dirty="0">
                <a:solidFill>
                  <a:srgbClr val="002060"/>
                </a:solidFill>
                <a:effectLst/>
                <a:latin typeface="Roboto" panose="02000000000000000000" pitchFamily="2" charset="0"/>
              </a:rPr>
              <a:t>Designer | mit</a:t>
            </a:r>
            <a:r>
              <a:rPr lang="de-DE" sz="2000" b="1" i="1" dirty="0">
                <a:solidFill>
                  <a:srgbClr val="002060"/>
                </a:solidFill>
                <a:effectLst/>
                <a:latin typeface="Roboto" panose="02000000000000000000" pitchFamily="2" charset="0"/>
              </a:rPr>
              <a:t> KI erstellt</a:t>
            </a:r>
            <a:r>
              <a:rPr lang="de-DE" sz="2000" b="0" i="1" dirty="0">
                <a:solidFill>
                  <a:srgbClr val="002060"/>
                </a:solidFill>
                <a:effectLst/>
                <a:latin typeface="Roboto" panose="02000000000000000000" pitchFamily="2" charset="0"/>
              </a:rPr>
              <a:t> am 17. Mai 2024 um 11:43 Uhr</a:t>
            </a:r>
            <a:endParaRPr lang="de-DE" altLang="de-DE" sz="2000" i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4842863"/>
      </p:ext>
    </p:extLst>
  </p:cSld>
  <p:clrMapOvr>
    <a:masterClrMapping/>
  </p:clrMapOvr>
</p:sld>
</file>

<file path=ppt/theme/theme1.xml><?xml version="1.0" encoding="utf-8"?>
<a:theme xmlns:a="http://schemas.openxmlformats.org/drawingml/2006/main" name="Ausschnitt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ßstäbe" id="{0A54A9EC-8687-47DC-8BEA-131E5DA207E6}" vid="{411E79CD-E096-4FFA-B208-C073168D819F}"/>
    </a:ext>
  </a:extLst>
</a:theme>
</file>

<file path=ppt/theme/themeOverride1.xml><?xml version="1.0" encoding="utf-8"?>
<a:themeOverride xmlns:a="http://schemas.openxmlformats.org/drawingml/2006/main">
  <a:clrScheme name="Crop">
    <a:dk1>
      <a:sysClr val="windowText" lastClr="000000"/>
    </a:dk1>
    <a:lt1>
      <a:sysClr val="window" lastClr="FFFFFF"/>
    </a:lt1>
    <a:dk2>
      <a:srgbClr val="191B0E"/>
    </a:dk2>
    <a:lt2>
      <a:srgbClr val="EFEDE3"/>
    </a:lt2>
    <a:accent1>
      <a:srgbClr val="8C8D86"/>
    </a:accent1>
    <a:accent2>
      <a:srgbClr val="E6C069"/>
    </a:accent2>
    <a:accent3>
      <a:srgbClr val="897B61"/>
    </a:accent3>
    <a:accent4>
      <a:srgbClr val="8DAB8E"/>
    </a:accent4>
    <a:accent5>
      <a:srgbClr val="77A2BB"/>
    </a:accent5>
    <a:accent6>
      <a:srgbClr val="E28394"/>
    </a:accent6>
    <a:hlink>
      <a:srgbClr val="77A2BB"/>
    </a:hlink>
    <a:folHlink>
      <a:srgbClr val="957A99"/>
    </a:folHlink>
  </a:clrScheme>
</a:themeOverride>
</file>

<file path=ppt/theme/themeOverride2.xml><?xml version="1.0" encoding="utf-8"?>
<a:themeOverride xmlns:a="http://schemas.openxmlformats.org/drawingml/2006/main">
  <a:clrScheme name="Crop">
    <a:dk1>
      <a:sysClr val="windowText" lastClr="000000"/>
    </a:dk1>
    <a:lt1>
      <a:sysClr val="window" lastClr="FFFFFF"/>
    </a:lt1>
    <a:dk2>
      <a:srgbClr val="191B0E"/>
    </a:dk2>
    <a:lt2>
      <a:srgbClr val="EFEDE3"/>
    </a:lt2>
    <a:accent1>
      <a:srgbClr val="8C8D86"/>
    </a:accent1>
    <a:accent2>
      <a:srgbClr val="E6C069"/>
    </a:accent2>
    <a:accent3>
      <a:srgbClr val="897B61"/>
    </a:accent3>
    <a:accent4>
      <a:srgbClr val="8DAB8E"/>
    </a:accent4>
    <a:accent5>
      <a:srgbClr val="77A2BB"/>
    </a:accent5>
    <a:accent6>
      <a:srgbClr val="E28394"/>
    </a:accent6>
    <a:hlink>
      <a:srgbClr val="77A2BB"/>
    </a:hlink>
    <a:folHlink>
      <a:srgbClr val="957A99"/>
    </a:folHlink>
  </a:clrScheme>
</a:themeOverride>
</file>

<file path=ppt/theme/themeOverride3.xml><?xml version="1.0" encoding="utf-8"?>
<a:themeOverride xmlns:a="http://schemas.openxmlformats.org/drawingml/2006/main">
  <a:clrScheme name="Crop">
    <a:dk1>
      <a:sysClr val="windowText" lastClr="000000"/>
    </a:dk1>
    <a:lt1>
      <a:sysClr val="window" lastClr="FFFFFF"/>
    </a:lt1>
    <a:dk2>
      <a:srgbClr val="191B0E"/>
    </a:dk2>
    <a:lt2>
      <a:srgbClr val="EFEDE3"/>
    </a:lt2>
    <a:accent1>
      <a:srgbClr val="8C8D86"/>
    </a:accent1>
    <a:accent2>
      <a:srgbClr val="E6C069"/>
    </a:accent2>
    <a:accent3>
      <a:srgbClr val="897B61"/>
    </a:accent3>
    <a:accent4>
      <a:srgbClr val="8DAB8E"/>
    </a:accent4>
    <a:accent5>
      <a:srgbClr val="77A2BB"/>
    </a:accent5>
    <a:accent6>
      <a:srgbClr val="E28394"/>
    </a:accent6>
    <a:hlink>
      <a:srgbClr val="77A2BB"/>
    </a:hlink>
    <a:folHlink>
      <a:srgbClr val="957A99"/>
    </a:folHlink>
  </a:clrScheme>
</a:themeOverride>
</file>

<file path=ppt/theme/themeOverride4.xml><?xml version="1.0" encoding="utf-8"?>
<a:themeOverride xmlns:a="http://schemas.openxmlformats.org/drawingml/2006/main">
  <a:clrScheme name="Crop">
    <a:dk1>
      <a:sysClr val="windowText" lastClr="000000"/>
    </a:dk1>
    <a:lt1>
      <a:sysClr val="window" lastClr="FFFFFF"/>
    </a:lt1>
    <a:dk2>
      <a:srgbClr val="191B0E"/>
    </a:dk2>
    <a:lt2>
      <a:srgbClr val="EFEDE3"/>
    </a:lt2>
    <a:accent1>
      <a:srgbClr val="8C8D86"/>
    </a:accent1>
    <a:accent2>
      <a:srgbClr val="E6C069"/>
    </a:accent2>
    <a:accent3>
      <a:srgbClr val="897B61"/>
    </a:accent3>
    <a:accent4>
      <a:srgbClr val="8DAB8E"/>
    </a:accent4>
    <a:accent5>
      <a:srgbClr val="77A2BB"/>
    </a:accent5>
    <a:accent6>
      <a:srgbClr val="E28394"/>
    </a:accent6>
    <a:hlink>
      <a:srgbClr val="77A2BB"/>
    </a:hlink>
    <a:folHlink>
      <a:srgbClr val="957A99"/>
    </a:folHlink>
  </a:clrScheme>
</a:themeOverride>
</file>

<file path=ppt/theme/themeOverride5.xml><?xml version="1.0" encoding="utf-8"?>
<a:themeOverride xmlns:a="http://schemas.openxmlformats.org/drawingml/2006/main">
  <a:clrScheme name="Crop">
    <a:dk1>
      <a:sysClr val="windowText" lastClr="000000"/>
    </a:dk1>
    <a:lt1>
      <a:sysClr val="window" lastClr="FFFFFF"/>
    </a:lt1>
    <a:dk2>
      <a:srgbClr val="191B0E"/>
    </a:dk2>
    <a:lt2>
      <a:srgbClr val="EFEDE3"/>
    </a:lt2>
    <a:accent1>
      <a:srgbClr val="8C8D86"/>
    </a:accent1>
    <a:accent2>
      <a:srgbClr val="E6C069"/>
    </a:accent2>
    <a:accent3>
      <a:srgbClr val="897B61"/>
    </a:accent3>
    <a:accent4>
      <a:srgbClr val="8DAB8E"/>
    </a:accent4>
    <a:accent5>
      <a:srgbClr val="77A2BB"/>
    </a:accent5>
    <a:accent6>
      <a:srgbClr val="E28394"/>
    </a:accent6>
    <a:hlink>
      <a:srgbClr val="77A2BB"/>
    </a:hlink>
    <a:folHlink>
      <a:srgbClr val="957A99"/>
    </a:folHlink>
  </a:clrScheme>
</a:themeOverride>
</file>

<file path=ppt/theme/themeOverride6.xml><?xml version="1.0" encoding="utf-8"?>
<a:themeOverride xmlns:a="http://schemas.openxmlformats.org/drawingml/2006/main">
  <a:clrScheme name="Crop">
    <a:dk1>
      <a:sysClr val="windowText" lastClr="000000"/>
    </a:dk1>
    <a:lt1>
      <a:sysClr val="window" lastClr="FFFFFF"/>
    </a:lt1>
    <a:dk2>
      <a:srgbClr val="191B0E"/>
    </a:dk2>
    <a:lt2>
      <a:srgbClr val="EFEDE3"/>
    </a:lt2>
    <a:accent1>
      <a:srgbClr val="8C8D86"/>
    </a:accent1>
    <a:accent2>
      <a:srgbClr val="E6C069"/>
    </a:accent2>
    <a:accent3>
      <a:srgbClr val="897B61"/>
    </a:accent3>
    <a:accent4>
      <a:srgbClr val="8DAB8E"/>
    </a:accent4>
    <a:accent5>
      <a:srgbClr val="77A2BB"/>
    </a:accent5>
    <a:accent6>
      <a:srgbClr val="E28394"/>
    </a:accent6>
    <a:hlink>
      <a:srgbClr val="77A2BB"/>
    </a:hlink>
    <a:folHlink>
      <a:srgbClr val="957A99"/>
    </a:folHlink>
  </a:clrScheme>
</a:themeOverride>
</file>

<file path=ppt/theme/themeOverride7.xml><?xml version="1.0" encoding="utf-8"?>
<a:themeOverride xmlns:a="http://schemas.openxmlformats.org/drawingml/2006/main">
  <a:clrScheme name="Crop">
    <a:dk1>
      <a:sysClr val="windowText" lastClr="000000"/>
    </a:dk1>
    <a:lt1>
      <a:sysClr val="window" lastClr="FFFFFF"/>
    </a:lt1>
    <a:dk2>
      <a:srgbClr val="191B0E"/>
    </a:dk2>
    <a:lt2>
      <a:srgbClr val="EFEDE3"/>
    </a:lt2>
    <a:accent1>
      <a:srgbClr val="8C8D86"/>
    </a:accent1>
    <a:accent2>
      <a:srgbClr val="E6C069"/>
    </a:accent2>
    <a:accent3>
      <a:srgbClr val="897B61"/>
    </a:accent3>
    <a:accent4>
      <a:srgbClr val="8DAB8E"/>
    </a:accent4>
    <a:accent5>
      <a:srgbClr val="77A2BB"/>
    </a:accent5>
    <a:accent6>
      <a:srgbClr val="E28394"/>
    </a:accent6>
    <a:hlink>
      <a:srgbClr val="77A2BB"/>
    </a:hlink>
    <a:folHlink>
      <a:srgbClr val="957A99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87d79a3-f7d7-4d1c-a13a-c69506d915b9" xsi:nil="true"/>
    <lcf76f155ced4ddcb4097134ff3c332f xmlns="7916fc12-beb1-4f14-b1f3-a9df4d8e97a2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D3EAC5842D35E4F943F50A6FEFA19DA" ma:contentTypeVersion="14" ma:contentTypeDescription="Ein neues Dokument erstellen." ma:contentTypeScope="" ma:versionID="5e336cdaa25e6fd1920382f9c5eae88c">
  <xsd:schema xmlns:xsd="http://www.w3.org/2001/XMLSchema" xmlns:xs="http://www.w3.org/2001/XMLSchema" xmlns:p="http://schemas.microsoft.com/office/2006/metadata/properties" xmlns:ns2="7916fc12-beb1-4f14-b1f3-a9df4d8e97a2" xmlns:ns3="887d79a3-f7d7-4d1c-a13a-c69506d915b9" targetNamespace="http://schemas.microsoft.com/office/2006/metadata/properties" ma:root="true" ma:fieldsID="95e1dde43ecc4224ea194514ad1bc202" ns2:_="" ns3:_="">
    <xsd:import namespace="7916fc12-beb1-4f14-b1f3-a9df4d8e97a2"/>
    <xsd:import namespace="887d79a3-f7d7-4d1c-a13a-c69506d915b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ServiceObjectDetectorVersion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916fc12-beb1-4f14-b1f3-a9df4d8e97a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Bildmarkierungen" ma:readOnly="false" ma:fieldId="{5cf76f15-5ced-4ddc-b409-7134ff3c332f}" ma:taxonomyMulti="true" ma:sspId="e796fce7-fb5f-42ad-957d-76a3a78e207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87d79a3-f7d7-4d1c-a13a-c69506d915b9" elementFormDefault="qualified">
    <xsd:import namespace="http://schemas.microsoft.com/office/2006/documentManagement/types"/>
    <xsd:import namespace="http://schemas.microsoft.com/office/infopath/2007/PartnerControls"/>
    <xsd:element name="TaxCatchAll" ma:index="20" nillable="true" ma:displayName="Taxonomy Catch All Column" ma:hidden="true" ma:list="{4a05fd51-00a4-41d8-9613-8cd9b7bd8284}" ma:internalName="TaxCatchAll" ma:showField="CatchAllData" ma:web="887d79a3-f7d7-4d1c-a13a-c69506d915b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4B1F230-147D-4D69-989B-0841FBDB1DCC}">
  <ds:schemaRefs>
    <ds:schemaRef ds:uri="http://schemas.openxmlformats.org/package/2006/metadata/core-properties"/>
    <ds:schemaRef ds:uri="http://schemas.microsoft.com/office/2006/metadata/properties"/>
    <ds:schemaRef ds:uri="http://purl.org/dc/dcmitype/"/>
    <ds:schemaRef ds:uri="887d79a3-f7d7-4d1c-a13a-c69506d915b9"/>
    <ds:schemaRef ds:uri="http://schemas.microsoft.com/office/2006/documentManagement/types"/>
    <ds:schemaRef ds:uri="http://purl.org/dc/elements/1.1/"/>
    <ds:schemaRef ds:uri="http://purl.org/dc/terms/"/>
    <ds:schemaRef ds:uri="http://schemas.microsoft.com/office/infopath/2007/PartnerControls"/>
    <ds:schemaRef ds:uri="7916fc12-beb1-4f14-b1f3-a9df4d8e97a2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AF72D2AC-4C34-4830-A2EF-4A42A249E46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1F53599-A7CA-457E-8414-BAC6E63E21D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916fc12-beb1-4f14-b1f3-a9df4d8e97a2"/>
    <ds:schemaRef ds:uri="887d79a3-f7d7-4d1c-a13a-c69506d915b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301</Words>
  <Application>Microsoft Office PowerPoint</Application>
  <PresentationFormat>Breitbild</PresentationFormat>
  <Paragraphs>53</Paragraphs>
  <Slides>9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9</vt:i4>
      </vt:variant>
    </vt:vector>
  </HeadingPairs>
  <TitlesOfParts>
    <vt:vector size="15" baseType="lpstr">
      <vt:lpstr>Franklin Gothic Book</vt:lpstr>
      <vt:lpstr>Roboto</vt:lpstr>
      <vt:lpstr>Symbol</vt:lpstr>
      <vt:lpstr>Tahoma</vt:lpstr>
      <vt:lpstr>Wingdings</vt:lpstr>
      <vt:lpstr>Ausschnitt</vt:lpstr>
      <vt:lpstr>PowerPoint-Präsentation</vt:lpstr>
      <vt:lpstr>Bauwerke werden meist in verkleinerter Form dargestellt, da es nur selten möglich ist sie in ihrer natürlichen Größe zu zeichnen.</vt:lpstr>
      <vt:lpstr>Proportionen sollen erhalten werden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MaßstäbeE</dc:title>
  <dc:creator>Doreen Michel;Dörthe Heilmann-Lang</dc:creator>
  <cp:lastModifiedBy>Thillm Kröckel, André</cp:lastModifiedBy>
  <cp:revision>49</cp:revision>
  <dcterms:created xsi:type="dcterms:W3CDTF">2024-04-21T13:39:56Z</dcterms:created>
  <dcterms:modified xsi:type="dcterms:W3CDTF">2024-05-21T13:57:48Z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0x010100FD3EAC5842D35E4F943F50A6FEFA19DA</vt:lpwstr>
  </property>
  <property fmtid="{D5CDD505-2E9C-101B-9397-08002B2CF9AE}" pid="3" name="MediaServiceImageTags">
    <vt:lpwstr/>
  </property>
</Properties>
</file>