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8"/>
  </p:notesMasterIdLst>
  <p:sldIdLst>
    <p:sldId id="269" r:id="rId5"/>
    <p:sldId id="270" r:id="rId6"/>
    <p:sldId id="27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Tahoma" panose="020B0604030504040204" pitchFamily="34" charset="0"/>
      <p:regular r:id="rId13"/>
      <p:bold r:id="rId14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46"/>
    <a:srgbClr val="008000"/>
    <a:srgbClr val="0076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Keine Formatvorlage, kein Gitternetz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gitternetz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5946" autoAdjust="0"/>
  </p:normalViewPr>
  <p:slideViewPr>
    <p:cSldViewPr>
      <p:cViewPr varScale="1">
        <p:scale>
          <a:sx n="110" d="100"/>
          <a:sy n="110" d="100"/>
        </p:scale>
        <p:origin x="48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1FA288-F65C-4312-9088-19F513C3A543}" type="datetimeFigureOut">
              <a:rPr lang="de-DE" smtClean="0"/>
              <a:t>09.04.25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E12FF-86A7-4F73-9947-24F3FF0529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1654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09.04.25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09.04.25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09.04.25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09.04.25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09.04.25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09.04.25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09.04.25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09.04.25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09.04.25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09.04.25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09.04.25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9000">
              <a:schemeClr val="accent1">
                <a:lumMod val="5000"/>
                <a:lumOff val="95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58D3C-19D0-4561-B9E8-80DA0EF56713}" type="datetimeFigureOut">
              <a:rPr lang="de-DE" smtClean="0"/>
              <a:t>09.04.25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3000">
              <a:schemeClr val="tx2">
                <a:lumMod val="20000"/>
                <a:lumOff val="80000"/>
              </a:schemeClr>
            </a:gs>
            <a:gs pos="100000">
              <a:schemeClr val="tx2">
                <a:lumMod val="40000"/>
                <a:lumOff val="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feld 17">
            <a:extLst>
              <a:ext uri="{FF2B5EF4-FFF2-40B4-BE49-F238E27FC236}">
                <a16:creationId xmlns:a16="http://schemas.microsoft.com/office/drawing/2014/main" id="{FBF0B6E3-F028-FC41-1D6E-8C1A4A863321}"/>
              </a:ext>
            </a:extLst>
          </p:cNvPr>
          <p:cNvSpPr txBox="1"/>
          <p:nvPr/>
        </p:nvSpPr>
        <p:spPr>
          <a:xfrm>
            <a:off x="755574" y="764704"/>
            <a:ext cx="76328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altLang="de-DE" sz="4800" spc="300" dirty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Ernährungspyramide </a:t>
            </a:r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C65AC4D5-90E6-4DFE-9EA9-90A91EAABCE0}"/>
              </a:ext>
            </a:extLst>
          </p:cNvPr>
          <p:cNvCxnSpPr/>
          <p:nvPr/>
        </p:nvCxnSpPr>
        <p:spPr>
          <a:xfrm>
            <a:off x="287975" y="1628800"/>
            <a:ext cx="8568047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499AF01E-D740-0C62-27A6-3E1F52A4D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022" y="2259558"/>
            <a:ext cx="7772400" cy="3833738"/>
          </a:xfrm>
          <a:prstGeom prst="rect">
            <a:avLst/>
          </a:prstGeom>
          <a:effectLst>
            <a:outerShdw blurRad="50800" dist="88900" dir="2700000" algn="tl" rotWithShape="0">
              <a:prstClr val="black">
                <a:alpha val="25000"/>
              </a:prstClr>
            </a:outerShdw>
          </a:effectLst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7A1E9AF3-21E9-0A6E-A61B-5A08EDDC9C9D}"/>
              </a:ext>
            </a:extLst>
          </p:cNvPr>
          <p:cNvSpPr txBox="1"/>
          <p:nvPr/>
        </p:nvSpPr>
        <p:spPr>
          <a:xfrm>
            <a:off x="755576" y="1589891"/>
            <a:ext cx="76328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altLang="de-DE" sz="2800" spc="300" dirty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zum Basteln und Gestalten</a:t>
            </a:r>
          </a:p>
        </p:txBody>
      </p:sp>
    </p:spTree>
    <p:extLst>
      <p:ext uri="{BB962C8B-B14F-4D97-AF65-F5344CB8AC3E}">
        <p14:creationId xmlns:p14="http://schemas.microsoft.com/office/powerpoint/2010/main" val="2779630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1563AF66-9D6F-6471-AAE3-1D5E6DFA484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-27384"/>
            <a:ext cx="9144000" cy="13234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altLang="de-DE" sz="4000" spc="300" dirty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Ernährungspyramide</a:t>
            </a:r>
            <a:br>
              <a:rPr lang="de-DE" altLang="de-DE" sz="4000" spc="300" dirty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DE" altLang="de-DE" sz="4000" spc="300" dirty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herstellen 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A58EC6C8-4345-17E4-A6E1-BAEFB77E725D}"/>
              </a:ext>
            </a:extLst>
          </p:cNvPr>
          <p:cNvSpPr txBox="1"/>
          <p:nvPr/>
        </p:nvSpPr>
        <p:spPr>
          <a:xfrm>
            <a:off x="277784" y="1589397"/>
            <a:ext cx="3791444" cy="5549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marL="266700" marR="0" indent="-266700">
              <a:lnSpc>
                <a:spcPts val="1800"/>
              </a:lnSpc>
              <a:tabLst>
                <a:tab pos="266700" algn="l"/>
              </a:tabLst>
              <a:defRPr sz="2600" baseline="30000">
                <a:solidFill>
                  <a:srgbClr val="CD1619"/>
                </a:solidFill>
                <a:latin typeface="+mj-lt"/>
              </a:defRPr>
            </a:lvl1pPr>
          </a:lstStyle>
          <a:p>
            <a:r>
              <a:rPr lang="de-DE" b="1" dirty="0">
                <a:solidFill>
                  <a:schemeClr val="tx2"/>
                </a:solidFill>
              </a:rPr>
              <a:t>1. </a:t>
            </a:r>
            <a:r>
              <a:rPr lang="de-DE" dirty="0"/>
              <a:t>	</a:t>
            </a:r>
            <a:r>
              <a:rPr lang="de-DE" dirty="0">
                <a:solidFill>
                  <a:schemeClr val="tx2"/>
                </a:solidFill>
              </a:rPr>
              <a:t>Schnittbögen</a:t>
            </a:r>
            <a:r>
              <a:rPr lang="de-DE" baseline="0" dirty="0">
                <a:solidFill>
                  <a:schemeClr val="tx2"/>
                </a:solidFill>
              </a:rPr>
              <a:t> </a:t>
            </a:r>
            <a:r>
              <a:rPr lang="de-DE" dirty="0">
                <a:solidFill>
                  <a:schemeClr val="tx2"/>
                </a:solidFill>
              </a:rPr>
              <a:t>ausschneiden, Stege und Laschen nach hinten falten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0A2543C-0B99-9758-6243-1898734DDFDB}"/>
              </a:ext>
            </a:extLst>
          </p:cNvPr>
          <p:cNvSpPr txBox="1"/>
          <p:nvPr/>
        </p:nvSpPr>
        <p:spPr>
          <a:xfrm>
            <a:off x="4360579" y="1556792"/>
            <a:ext cx="4376070" cy="6201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marR="0">
              <a:lnSpc>
                <a:spcPts val="1800"/>
              </a:lnSpc>
              <a:defRPr sz="2600" baseline="30000">
                <a:solidFill>
                  <a:srgbClr val="CD1619"/>
                </a:solidFill>
                <a:latin typeface="+mj-lt"/>
              </a:defRPr>
            </a:lvl1pPr>
          </a:lstStyle>
          <a:p>
            <a:pPr lvl="1">
              <a:tabLst>
                <a:tab pos="266700" algn="l"/>
              </a:tabLst>
            </a:pPr>
            <a:r>
              <a:rPr lang="de-DE" sz="2600" b="1" baseline="30000" dirty="0">
                <a:solidFill>
                  <a:schemeClr val="tx2"/>
                </a:solidFill>
                <a:latin typeface="+mj-lt"/>
              </a:rPr>
              <a:t>2.</a:t>
            </a:r>
            <a:r>
              <a:rPr lang="de-DE" sz="2600" baseline="30000" dirty="0">
                <a:solidFill>
                  <a:schemeClr val="tx2"/>
                </a:solidFill>
                <a:latin typeface="+mj-lt"/>
              </a:rPr>
              <a:t> Seitenlasche mit Kleber bestreichen,</a:t>
            </a:r>
          </a:p>
          <a:p>
            <a:pPr>
              <a:tabLst>
                <a:tab pos="266700" algn="l"/>
              </a:tabLst>
            </a:pPr>
            <a:r>
              <a:rPr lang="de-DE" dirty="0">
                <a:solidFill>
                  <a:schemeClr val="tx2"/>
                </a:solidFill>
              </a:rPr>
              <a:t>      </a:t>
            </a:r>
            <a:r>
              <a:rPr lang="de-DE" baseline="0" dirty="0">
                <a:solidFill>
                  <a:schemeClr val="tx2"/>
                </a:solidFill>
              </a:rPr>
              <a:t>     </a:t>
            </a:r>
            <a:r>
              <a:rPr lang="de-DE" dirty="0">
                <a:solidFill>
                  <a:schemeClr val="tx2"/>
                </a:solidFill>
              </a:rPr>
              <a:t>Seite für Seite zusammen kleben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BBA3CC05-D769-F78F-D6EB-7CCF03152B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13372" y="6552520"/>
            <a:ext cx="498718" cy="197168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A7FE1831-2111-9BEC-BDE6-89CF60008FC4}"/>
              </a:ext>
            </a:extLst>
          </p:cNvPr>
          <p:cNvSpPr txBox="1"/>
          <p:nvPr/>
        </p:nvSpPr>
        <p:spPr>
          <a:xfrm>
            <a:off x="-124717" y="4509421"/>
            <a:ext cx="4752528" cy="10259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marR="0">
              <a:lnSpc>
                <a:spcPts val="1800"/>
              </a:lnSpc>
              <a:defRPr sz="2600" baseline="30000">
                <a:solidFill>
                  <a:srgbClr val="CD1619"/>
                </a:solidFill>
                <a:latin typeface="+mj-lt"/>
              </a:defRPr>
            </a:lvl1pPr>
          </a:lstStyle>
          <a:p>
            <a:pPr lvl="1">
              <a:tabLst>
                <a:tab pos="266700" algn="l"/>
              </a:tabLst>
            </a:pPr>
            <a:r>
              <a:rPr lang="de-DE" sz="2600" b="1" baseline="30000" dirty="0">
                <a:solidFill>
                  <a:schemeClr val="tx2"/>
                </a:solidFill>
                <a:latin typeface="+mj-lt"/>
              </a:rPr>
              <a:t>3.</a:t>
            </a:r>
            <a:r>
              <a:rPr lang="de-DE" sz="26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de-DE" sz="2600" baseline="30000" dirty="0">
                <a:solidFill>
                  <a:schemeClr val="tx2"/>
                </a:solidFill>
                <a:latin typeface="+mj-lt"/>
              </a:rPr>
              <a:t>Boden</a:t>
            </a:r>
            <a:r>
              <a:rPr lang="de-DE" sz="2600" dirty="0">
                <a:solidFill>
                  <a:schemeClr val="tx2"/>
                </a:solidFill>
                <a:latin typeface="+mj-lt"/>
              </a:rPr>
              <a:t> </a:t>
            </a:r>
            <a:r>
              <a:rPr lang="de-DE" sz="2600" baseline="30000" dirty="0">
                <a:solidFill>
                  <a:schemeClr val="tx2"/>
                </a:solidFill>
                <a:latin typeface="+mj-lt"/>
              </a:rPr>
              <a:t>überlappend zusammen-</a:t>
            </a:r>
          </a:p>
          <a:p>
            <a:pPr lvl="1">
              <a:tabLst>
                <a:tab pos="266700" algn="l"/>
              </a:tabLst>
            </a:pPr>
            <a:r>
              <a:rPr lang="de-DE" sz="2600" baseline="30000" dirty="0">
                <a:solidFill>
                  <a:schemeClr val="tx2"/>
                </a:solidFill>
                <a:latin typeface="+mj-lt"/>
              </a:rPr>
              <a:t>     stecken,</a:t>
            </a:r>
          </a:p>
          <a:p>
            <a:pPr lvl="1">
              <a:tabLst>
                <a:tab pos="266700" algn="l"/>
              </a:tabLst>
            </a:pPr>
            <a:r>
              <a:rPr lang="de-DE" sz="2600" baseline="30000" dirty="0">
                <a:solidFill>
                  <a:schemeClr val="tx2"/>
                </a:solidFill>
                <a:latin typeface="+mj-lt"/>
              </a:rPr>
              <a:t>     mit Klebestreifen fixieren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B0B2A4E0-F6EC-968B-840F-CB6948DD84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2" y="2225710"/>
            <a:ext cx="3619696" cy="2036079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E8AA4B8E-B2F5-6736-B650-390EAB9F409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4"/>
          <a:stretch/>
        </p:blipFill>
        <p:spPr>
          <a:xfrm>
            <a:off x="4878671" y="2213462"/>
            <a:ext cx="3339886" cy="2068788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58DCE03C-A874-CBA2-EB53-753EF964D0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4529882"/>
            <a:ext cx="3240360" cy="182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056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1563AF66-9D6F-6471-AAE3-1D5E6DFA484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-27384"/>
            <a:ext cx="9144000" cy="13234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altLang="de-DE" sz="4000" spc="300" dirty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Ernährungspyramide</a:t>
            </a:r>
            <a:br>
              <a:rPr lang="de-DE" altLang="de-DE" sz="4000" spc="300" dirty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DE" altLang="de-DE" sz="4000" spc="300" dirty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gestalten 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A58EC6C8-4345-17E4-A6E1-BAEFB77E725D}"/>
              </a:ext>
            </a:extLst>
          </p:cNvPr>
          <p:cNvSpPr txBox="1"/>
          <p:nvPr/>
        </p:nvSpPr>
        <p:spPr>
          <a:xfrm>
            <a:off x="327503" y="1619367"/>
            <a:ext cx="4033075" cy="5549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marL="266700" marR="0" indent="-266700">
              <a:lnSpc>
                <a:spcPts val="1800"/>
              </a:lnSpc>
              <a:tabLst>
                <a:tab pos="266700" algn="l"/>
              </a:tabLst>
              <a:defRPr sz="2600" baseline="30000">
                <a:solidFill>
                  <a:srgbClr val="CD1619"/>
                </a:solidFill>
                <a:latin typeface="+mj-lt"/>
              </a:defRPr>
            </a:lvl1pPr>
          </a:lstStyle>
          <a:p>
            <a:r>
              <a:rPr lang="de-DE" b="1" dirty="0">
                <a:solidFill>
                  <a:schemeClr val="tx2"/>
                </a:solidFill>
              </a:rPr>
              <a:t>4. </a:t>
            </a:r>
            <a:r>
              <a:rPr lang="de-DE" dirty="0"/>
              <a:t>	</a:t>
            </a:r>
            <a:r>
              <a:rPr lang="de-DE" dirty="0">
                <a:solidFill>
                  <a:schemeClr val="tx2"/>
                </a:solidFill>
              </a:rPr>
              <a:t>Lebensmittel ausschneiden,</a:t>
            </a:r>
            <a:br>
              <a:rPr lang="de-DE" dirty="0">
                <a:solidFill>
                  <a:schemeClr val="tx2"/>
                </a:solidFill>
              </a:rPr>
            </a:br>
            <a:r>
              <a:rPr lang="de-DE" dirty="0">
                <a:solidFill>
                  <a:schemeClr val="tx2"/>
                </a:solidFill>
              </a:rPr>
              <a:t>in Prospekten suchen und ausschneiden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0A2543C-0B99-9758-6243-1898734DDFDB}"/>
              </a:ext>
            </a:extLst>
          </p:cNvPr>
          <p:cNvSpPr txBox="1"/>
          <p:nvPr/>
        </p:nvSpPr>
        <p:spPr>
          <a:xfrm>
            <a:off x="4360578" y="1548669"/>
            <a:ext cx="4376070" cy="62581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marR="0">
              <a:lnSpc>
                <a:spcPts val="1800"/>
              </a:lnSpc>
              <a:defRPr sz="2600" baseline="30000">
                <a:solidFill>
                  <a:srgbClr val="CD1619"/>
                </a:solidFill>
                <a:latin typeface="+mj-lt"/>
              </a:defRPr>
            </a:lvl1pPr>
          </a:lstStyle>
          <a:p>
            <a:pPr lvl="1">
              <a:tabLst>
                <a:tab pos="266700" algn="l"/>
              </a:tabLst>
            </a:pPr>
            <a:r>
              <a:rPr lang="de-DE" sz="2600" b="1" baseline="30000" dirty="0">
                <a:solidFill>
                  <a:schemeClr val="tx2"/>
                </a:solidFill>
                <a:latin typeface="+mj-lt"/>
              </a:rPr>
              <a:t>5.</a:t>
            </a:r>
            <a:r>
              <a:rPr lang="de-DE" sz="2600" baseline="30000" dirty="0">
                <a:solidFill>
                  <a:schemeClr val="tx2"/>
                </a:solidFill>
                <a:latin typeface="+mj-lt"/>
              </a:rPr>
              <a:t> Lebensmittel auf Pyramide zuordnen </a:t>
            </a:r>
            <a:br>
              <a:rPr lang="de-DE" sz="2600" baseline="30000" dirty="0">
                <a:solidFill>
                  <a:schemeClr val="tx2"/>
                </a:solidFill>
                <a:latin typeface="+mj-lt"/>
              </a:rPr>
            </a:br>
            <a:r>
              <a:rPr lang="de-DE" sz="2600" baseline="30000" dirty="0">
                <a:solidFill>
                  <a:schemeClr val="tx2"/>
                </a:solidFill>
                <a:latin typeface="+mj-lt"/>
              </a:rPr>
              <a:t>     und aufkleben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BBA3CC05-D769-F78F-D6EB-7CCF03152B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13372" y="6552520"/>
            <a:ext cx="498718" cy="197168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A7FE1831-2111-9BEC-BDE6-89CF60008FC4}"/>
              </a:ext>
            </a:extLst>
          </p:cNvPr>
          <p:cNvSpPr txBox="1"/>
          <p:nvPr/>
        </p:nvSpPr>
        <p:spPr>
          <a:xfrm>
            <a:off x="5724128" y="4201638"/>
            <a:ext cx="4895588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marR="0">
              <a:lnSpc>
                <a:spcPts val="1800"/>
              </a:lnSpc>
              <a:defRPr sz="2600" baseline="30000">
                <a:solidFill>
                  <a:srgbClr val="CD1619"/>
                </a:solidFill>
                <a:latin typeface="+mj-lt"/>
              </a:defRPr>
            </a:lvl1pPr>
          </a:lstStyle>
          <a:p>
            <a:pPr lvl="1">
              <a:tabLst>
                <a:tab pos="266700" algn="l"/>
              </a:tabLst>
            </a:pPr>
            <a:r>
              <a:rPr lang="de-DE" sz="2600" b="1" baseline="30000" dirty="0">
                <a:solidFill>
                  <a:schemeClr val="tx2"/>
                </a:solidFill>
                <a:latin typeface="+mj-lt"/>
              </a:rPr>
              <a:t>Tipp:</a:t>
            </a:r>
            <a:r>
              <a:rPr lang="de-DE" sz="2600" b="1" dirty="0">
                <a:solidFill>
                  <a:schemeClr val="tx2"/>
                </a:solidFill>
                <a:latin typeface="+mj-lt"/>
              </a:rPr>
              <a:t> </a:t>
            </a:r>
            <a:br>
              <a:rPr lang="de-DE" sz="2600" b="1" dirty="0">
                <a:solidFill>
                  <a:schemeClr val="tx2"/>
                </a:solidFill>
                <a:latin typeface="+mj-lt"/>
              </a:rPr>
            </a:br>
            <a:r>
              <a:rPr lang="de-DE" sz="2600" baseline="30000" dirty="0">
                <a:solidFill>
                  <a:schemeClr val="tx2"/>
                </a:solidFill>
                <a:latin typeface="+mj-lt"/>
              </a:rPr>
              <a:t>zum Bekleben und Beschriften </a:t>
            </a:r>
            <a:br>
              <a:rPr lang="de-DE" sz="2600" baseline="30000" dirty="0">
                <a:solidFill>
                  <a:schemeClr val="tx2"/>
                </a:solidFill>
                <a:latin typeface="+mj-lt"/>
              </a:rPr>
            </a:br>
            <a:r>
              <a:rPr lang="de-DE" sz="2600" baseline="30000" dirty="0">
                <a:solidFill>
                  <a:schemeClr val="tx2"/>
                </a:solidFill>
                <a:latin typeface="+mj-lt"/>
              </a:rPr>
              <a:t>kann die Pyramide wieder </a:t>
            </a:r>
          </a:p>
          <a:p>
            <a:pPr lvl="1">
              <a:tabLst>
                <a:tab pos="266700" algn="l"/>
              </a:tabLst>
            </a:pPr>
            <a:r>
              <a:rPr lang="de-DE" sz="2600" baseline="30000" dirty="0">
                <a:solidFill>
                  <a:schemeClr val="tx2"/>
                </a:solidFill>
                <a:latin typeface="+mj-lt"/>
              </a:rPr>
              <a:t>zusammengeklappt werden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D145316-E6EA-2C8B-43B8-5DC59C697D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23" y="2127619"/>
            <a:ext cx="3645025" cy="205032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756A48C-B804-A242-39C7-B2E7E94C7E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54700" y="2127619"/>
            <a:ext cx="3645024" cy="205032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A0824C66-47D5-9784-3FA9-CBD9701AC1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876" y="4437112"/>
            <a:ext cx="4300826" cy="205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547222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D3EAC5842D35E4F943F50A6FEFA19DA" ma:contentTypeVersion="14" ma:contentTypeDescription="Ein neues Dokument erstellen." ma:contentTypeScope="" ma:versionID="5e336cdaa25e6fd1920382f9c5eae88c">
  <xsd:schema xmlns:xsd="http://www.w3.org/2001/XMLSchema" xmlns:xs="http://www.w3.org/2001/XMLSchema" xmlns:p="http://schemas.microsoft.com/office/2006/metadata/properties" xmlns:ns2="7916fc12-beb1-4f14-b1f3-a9df4d8e97a2" xmlns:ns3="887d79a3-f7d7-4d1c-a13a-c69506d915b9" targetNamespace="http://schemas.microsoft.com/office/2006/metadata/properties" ma:root="true" ma:fieldsID="95e1dde43ecc4224ea194514ad1bc202" ns2:_="" ns3:_="">
    <xsd:import namespace="7916fc12-beb1-4f14-b1f3-a9df4d8e97a2"/>
    <xsd:import namespace="887d79a3-f7d7-4d1c-a13a-c69506d915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16fc12-beb1-4f14-b1f3-a9df4d8e97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Bildmarkierungen" ma:readOnly="false" ma:fieldId="{5cf76f15-5ced-4ddc-b409-7134ff3c332f}" ma:taxonomyMulti="true" ma:sspId="e796fce7-fb5f-42ad-957d-76a3a78e207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7d79a3-f7d7-4d1c-a13a-c69506d915b9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4a05fd51-00a4-41d8-9613-8cd9b7bd8284}" ma:internalName="TaxCatchAll" ma:showField="CatchAllData" ma:web="887d79a3-f7d7-4d1c-a13a-c69506d915b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87d79a3-f7d7-4d1c-a13a-c69506d915b9" xsi:nil="true"/>
    <lcf76f155ced4ddcb4097134ff3c332f xmlns="7916fc12-beb1-4f14-b1f3-a9df4d8e97a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55F8C47-435E-49FB-A629-F58E6AC930A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45E5B7D-DC48-4E93-86CA-2EF4E2368C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16fc12-beb1-4f14-b1f3-a9df4d8e97a2"/>
    <ds:schemaRef ds:uri="887d79a3-f7d7-4d1c-a13a-c69506d915b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5E00DA2-59A6-4E69-B604-4F5E4CFAC609}">
  <ds:schemaRefs>
    <ds:schemaRef ds:uri="d7b21b1f-3264-4efa-9435-c00298d7a7ba"/>
    <ds:schemaRef ds:uri="http://schemas.microsoft.com/office/2006/documentManagement/types"/>
    <ds:schemaRef ds:uri="http://purl.org/dc/elements/1.1/"/>
    <ds:schemaRef ds:uri="http://purl.org/dc/dcmitype/"/>
    <ds:schemaRef ds:uri="http://www.w3.org/XML/1998/namespace"/>
    <ds:schemaRef ds:uri="http://purl.org/dc/terms/"/>
    <ds:schemaRef ds:uri="3eb5f84a-14bf-4784-97b2-a7d5808a2e2f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887d79a3-f7d7-4d1c-a13a-c69506d915b9"/>
    <ds:schemaRef ds:uri="7916fc12-beb1-4f14-b1f3-a9df4d8e97a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Macintosh PowerPoint</Application>
  <PresentationFormat>Bildschirmpräsentation (4:3)</PresentationFormat>
  <Paragraphs>14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Calibri</vt:lpstr>
      <vt:lpstr>Tahoma</vt:lpstr>
      <vt:lpstr>Arial</vt:lpstr>
      <vt:lpstr>Larissa-Design</vt:lpstr>
      <vt:lpstr>PowerPoint-Präsentation</vt:lpstr>
      <vt:lpstr>Ernährungspyramide herstellen </vt:lpstr>
      <vt:lpstr>Ernährungspyramide gestalten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Vertikale Normschrift nach DIN 6776, Schriftform B</dc:title>
  <dc:creator>Dörthe</dc:creator>
  <cp:lastModifiedBy>Gerd Michel</cp:lastModifiedBy>
  <cp:revision>61</cp:revision>
  <cp:lastPrinted>2024-11-30T20:07:51Z</cp:lastPrinted>
  <dcterms:created xsi:type="dcterms:W3CDTF">2018-08-13T11:15:16Z</dcterms:created>
  <dcterms:modified xsi:type="dcterms:W3CDTF">2025-04-09T19:23:53Z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0x010100FD3EAC5842D35E4F943F50A6FEFA19DA</vt:lpwstr>
  </property>
</Properties>
</file>